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8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0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1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92" r:id="rId5"/>
    <p:sldId id="305" r:id="rId6"/>
    <p:sldId id="300" r:id="rId7"/>
    <p:sldId id="301" r:id="rId8"/>
    <p:sldId id="302" r:id="rId9"/>
    <p:sldId id="306" r:id="rId10"/>
    <p:sldId id="317" r:id="rId11"/>
    <p:sldId id="318" r:id="rId12"/>
    <p:sldId id="343" r:id="rId13"/>
    <p:sldId id="303" r:id="rId14"/>
    <p:sldId id="307" r:id="rId15"/>
    <p:sldId id="319" r:id="rId16"/>
    <p:sldId id="304" r:id="rId17"/>
    <p:sldId id="308" r:id="rId18"/>
    <p:sldId id="310" r:id="rId19"/>
    <p:sldId id="311" r:id="rId20"/>
    <p:sldId id="312" r:id="rId21"/>
    <p:sldId id="313" r:id="rId22"/>
    <p:sldId id="314" r:id="rId23"/>
    <p:sldId id="315" r:id="rId24"/>
    <p:sldId id="284" r:id="rId25"/>
    <p:sldId id="321" r:id="rId26"/>
    <p:sldId id="322" r:id="rId27"/>
    <p:sldId id="323" r:id="rId28"/>
    <p:sldId id="324" r:id="rId29"/>
    <p:sldId id="326" r:id="rId30"/>
    <p:sldId id="327" r:id="rId31"/>
    <p:sldId id="328" r:id="rId32"/>
    <p:sldId id="329" r:id="rId33"/>
    <p:sldId id="347" r:id="rId34"/>
    <p:sldId id="332" r:id="rId35"/>
    <p:sldId id="348" r:id="rId36"/>
    <p:sldId id="349" r:id="rId37"/>
    <p:sldId id="350" r:id="rId38"/>
    <p:sldId id="334" r:id="rId39"/>
    <p:sldId id="345" r:id="rId40"/>
    <p:sldId id="346" r:id="rId41"/>
    <p:sldId id="335" r:id="rId42"/>
    <p:sldId id="351" r:id="rId43"/>
    <p:sldId id="336" r:id="rId44"/>
    <p:sldId id="337" r:id="rId45"/>
    <p:sldId id="338" r:id="rId46"/>
    <p:sldId id="341" r:id="rId47"/>
    <p:sldId id="339" r:id="rId48"/>
    <p:sldId id="340" r:id="rId49"/>
    <p:sldId id="289" r:id="rId50"/>
    <p:sldId id="352" r:id="rId51"/>
    <p:sldId id="353" r:id="rId52"/>
    <p:sldId id="354" r:id="rId5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9FC"/>
    <a:srgbClr val="F8F6F5"/>
    <a:srgbClr val="0F253E"/>
    <a:srgbClr val="B5FFAB"/>
    <a:srgbClr val="003366"/>
    <a:srgbClr val="FCDCCC"/>
    <a:srgbClr val="D84400"/>
    <a:srgbClr val="064B01"/>
    <a:srgbClr val="446992"/>
    <a:srgbClr val="AEC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CF9AB-BEE8-4BC6-9E3B-1EB795D555F5}" v="7663" dt="2024-06-18T17:22:32.476"/>
    <p1510:client id="{CB893BFB-49B3-44CB-A118-F1551E5F3398}" v="64" dt="2024-06-18T14:29:37.711"/>
  </p1510:revLst>
</p1510:revInfo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D583AFAA-E39C-4A34-BE54-08B774988B17}" type="datetime1">
              <a:rPr lang="it-IT" smtClean="0"/>
              <a:t>22/06/2024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BB8DC1D1-B6C2-C644-8BF1-C34DBFFE1C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5T22:32:50.2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15559,'0'0'2164,"9"10"-729,403 420 6400,-174-197-6146,431 465 56,-625-655-1846,-14-14-885,0 2 0,26 37-1,-65-74-5988,0 1 4999,-7-7-3170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6:45.4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53 58 11301,'0'0'9743,"0"0"-9725,0 0 0,0 0 0,0 0 0,0 0 0,-1 0 0,1 0 0,0 0 0,0 0 0,0-1 0,0 1 0,0 0 0,0 0 0,-1 0 0,1 0 0,0 0 0,0 0 0,0 0 0,0 0 0,0 0 0,-1 0 0,1 0 0,0 0 0,0 0 0,0 0 0,0 0 0,0 0 1,-1 0-1,1 0 0,0 0 0,0 0 0,0 0 0,0 0 0,0 0 0,-1 1 0,1-1 0,0 0 0,0 0 0,0 0 0,0 0 0,0 0 0,0 0 0,0 0 0,0 0 0,-1 1 0,1-1 0,0 0 0,0 0 0,0 0 0,0 0 0,0 0 0,0 1 0,-2 32 1908,1-24-1494,0 1 0,1 0-1,0-1 1,0 1 0,1 0 0,0-1 0,5 17 0,-11-64-395,-14-8-78,13 33 89,0-1 0,1 0 1,-5-20-1,11 33-39,-1 0-1,0 0 1,0 0-1,1 0 1,-1 0-1,1 0 0,-1 0 1,0 0-1,1 0 1,0 1-1,-1-1 1,1 0-1,-1 0 1,1 1-1,0-1 0,0 0 1,-1 1-1,1-1 1,0 1-1,0-1 1,0 1-1,0-1 1,0 1-1,-1 0 0,1-1 1,0 1-1,0 0 1,0 0-1,0 0 1,0-1-1,1 1 1,37-5 154,-36 4-143,21 1 38,0 0 0,0 1 0,0 2 0,31 6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6:45.4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0 122 12262,'0'0'8892,"4"0"-7638,23 4 559,0 2 0,26 8 0,17 4 247,-69-18-2030,0-1 1,-1 1-1,1-1 0,-1 1 0,1-1 1,-1 1-1,1-1 0,-1 0 0,1 1 1,-1-1-1,1 0 0,-1 0 0,0 1 1,0-1-1,1 0 0,-1 0 0,0 1 1,0-1-1,0 0 0,0 0 1,0 0-1,0 1 0,0-1 0,0 0 1,0 0-1,0-1 0,0-34 160,-1 28-170,-2-42-32,1 25-2308,1 0-5731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5T22:20:16.3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206 0 12198,'-7'1'2630,"-2"0"-2174,0 0 0,0 1 1,1 0-1,-1 1 0,1 0 0,-1 0 0,1 1 0,0 0 1,0 1-1,1-1 0,0 2 0,-1-1 0,1 1 0,1 0 0,-10 11 1,9-9-154,0 0 0,1 1 0,0 0 1,1 0-1,0 0 0,0 1 0,1 0 1,0 0-1,1 0 0,0 0 0,0 0 1,1 1-1,-1 17 0,3-5 81,1-1-1,1 0 1,1 0-1,1 0 1,11 36-1,-10-43-349,0 0 0,1 0-1,1 0 1,1-1-1,0 0 1,0-1 0,2 0-1,18 21 1,-10-19-1411,-4-10-5741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5T22:20:21.2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10613,'0'0'8001,"5"0"-6232,2 0-1530,-1 1 1,1 1-1,-1-1 1,0 1-1,0 0 0,0 0 1,0 1-1,0-1 1,0 1-1,-1 1 1,0-1-1,1 1 1,-1 0-1,0 0 1,-1 1-1,1-1 1,-1 1-1,0 0 0,5 8 1,0-1-95,-2 0 0,1 0 0,-2 0 0,1 1-1,-2 0 1,0 0 0,0 1 0,3 20 0,-6-18 174,0 1 1,-1-1-1,-1 0 0,-1 0 0,0 1 1,-1-1-1,-1 0 0,-4 16 0,4-23-225,0-1-1,0 0 1,0 0-1,-1 0 0,0 0 1,0 0-1,-1-1 0,0 0 1,-1 0-1,0 0 1,0 0-1,0-1 0,0 0 1,-1-1-1,0 1 0,-11 5 1,14-9-359,1 0-1,-1-1 1,0 0 0,1 1 0,-1-1 0,0-1 0,0 1-1,0-1 1,-5 1 0,8-11-12215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5T22:20:22.4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53 58 11301,'0'0'9743,"0"0"-9725,0 0 0,0 0 0,0 0 0,0 0 0,-1 0 0,1 0 0,0 0 0,0 0 0,0-1 0,0 1 0,0 0 0,0 0 0,-1 0 0,1 0 0,0 0 0,0 0 0,0 0 0,0 0 0,0 0 0,-1 0 0,1 0 0,0 0 0,0 0 0,0 0 0,0 0 0,0 0 1,-1 0-1,1 0 0,0 0 0,0 0 0,0 0 0,0 0 0,0 0 0,-1 1 0,1-1 0,0 0 0,0 0 0,0 0 0,0 0 0,0 0 0,0 0 0,0 0 0,0 0 0,-1 1 0,1-1 0,0 0 0,0 0 0,0 0 0,0 0 0,0 0 0,0 1 0,-2 32 1908,1-24-1494,0 1 0,1 0-1,0-1 1,0 1 0,1 0 0,0-1 0,5 17 0,-11-64-395,-14-8-78,13 33 89,0-1 0,1 0 1,-5-20-1,11 33-39,-1 0-1,0 0 1,0 0-1,1 0 1,-1 0-1,1 0 0,-1 0 1,0 0-1,1 0 1,0 1-1,-1-1 1,1 0-1,-1 0 1,1 1-1,0-1 0,0 0 1,-1 1-1,1-1 1,0 1-1,0-1 1,0 1-1,0-1 1,0 1-1,-1 0 0,1-1 1,0 1-1,0 0 1,0 0-1,0 0 1,0-1-1,1 1 1,37-5 154,-36 4-143,21 1 38,0 0 0,0 1 0,0 2 0,31 6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5T22:20:25.4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0 122 12262,'0'0'8892,"4"0"-7638,23 4 559,0 2 0,26 8 0,17 4 247,-69-18-2030,0-1 1,-1 1-1,1-1 0,-1 1 0,1-1 1,-1 1-1,1-1 0,-1 0 0,1 1 1,-1-1-1,1 0 0,-1 0 0,0 1 1,0-1-1,1 0 0,-1 0 0,0 1 1,0-1-1,0 0 0,0 0 1,0 0-1,0 1 0,0-1 0,0 0 1,0 0-1,0-1 0,0-34 160,-1 28-170,-2-42-32,1 25-2308,1 0-5731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42:33.7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1 171 9284,'0'0'4226,"4"-10"-3247,0 1-673,0 0-1,1 0 1,0 1-1,1-1 1,0 1-1,0 1 1,0-1-1,1 1 1,16-13-1,-11 12-235,2 0-1,-1 0 1,1 1-1,0 1 1,1 0-1,-1 1 1,1 1-1,19-3 0,-11 3 117,0 2 0,0 1 0,0 1-1,46 5 1,-25 3 16,-1 1-1,0 3 1,-1 1 0,-1 2-1,51 26 1,-74-32-437,0 0 0,-1 1-1,0 1 1,0 0 0,17 17 0,-30-22-2799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42:34.3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1 166 13654,'0'0'5976,"12"0"-4852,244 10 2290,-256-12-3404,0 0 0,0 0-1,0-1 1,-1 1 0,1 0 0,-1 0-1,1 0 1,-1 0 0,0 0-1,-1-2 1,-8-13-68,-1 2-1,0 0 0,-2 0 1,1 1-1,-26-21 0,-10-4-4706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42:36.2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11733,'0'0'6435,"10"10"-5234,8 9-708,1-2 1,1 0 0,0-1-1,24 13 1,-12-12-322,0-2 0,1-1 0,1-2-1,0-1 1,0-2 0,1-1 0,0-1 0,1-3 0,0 0 0,56-3 0,-79-2-376,0 0 0,0-1 0,-1-1 0,1 0 0,14-5 0,-22 7 56,0-1 1,0 0 0,-1 0-1,1-1 1,-1 1-1,1-1 1,-1 0 0,0 0-1,0 0 1,0 0 0,-1-1-1,1 0 1,-1 0 0,0 0-1,0 0 1,3-5-1,-4 1-2094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42:39.3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 68 6931,'0'0'9276,"0"3"-8883,2 3-197,0 0 1,0 0 0,0 0 0,1-1-1,0 1 1,0-1 0,0 1 0,1-1-1,0 0 1,7 7 0,16 26 659,-22-29-614,0 0 1,-1 1-1,0 0 1,0-1-1,-1 1 1,-1 1-1,0-1 0,2 20 1,-4-29-115,0-5-98,-1 1 1,1 0-1,-1 0 0,0-1 0,0 1 1,0 0-1,0 0 0,-1 0 0,1 0 1,-1 0-1,-2-2 0,-2-7-1,-96-207 195,102 219-204,0 0-1,0 0 0,-1-1 0,1 1 1,0 0-1,0-1 0,0 1 0,0 0 1,0 0-1,0-1 0,0 1 0,0 0 0,0-1 1,0 1-1,0 0 0,0-1 0,0 1 1,1 0-1,-1 0 0,0-1 0,0 1 1,0 0-1,0-1 0,0 1 0,1 0 1,-1 0-1,0-1 0,0 1 0,0 0 1,1 0-1,-1 0 0,0-1 0,0 1 1,1 0-1,-1 0 0,1 0 0,16-5 638,31 5 365,-34 0-753,166-1 604,-180 1-1116,-11 0-4089,-2 0-2939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5T22:32:51.2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1 152 14054,'0'0'11539,"10"4"-10410,-8-2-1077,257 103 4943,-259-105-4993,0 0 0,1 0 0,-1 0-1,0 0 1,0 0 0,1 1 0,-1-1-1,0 0 1,0 0 0,1 0 0,-1 0 0,0 0-1,0 0 1,1 0 0,-1 0 0,0 0-1,1-1 1,-1 1 0,0 0 0,0 0-1,1 0 1,-1 0 0,0 0 0,0 0 0,1 0-1,-1-1 1,0 1 0,0 0 0,0 0-1,1 0 1,-1-1 0,0 1 0,0 0 0,0 0-1,0 0 1,1-1 0,-1 1 0,0 0-1,0 0 1,0-1 0,0 1 0,0-1 0,-1-16 20,-12-19-35,-76-168-10883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7:30.7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206 0 12198,'-7'1'2630,"-2"0"-2174,0 0 0,0 1 1,1 0-1,-1 1 0,1 0 0,-1 0 0,1 1 0,0 0 1,0 1-1,1-1 0,0 2 0,-1-1 0,1 1 0,1 0 0,-10 11 1,9-9-154,0 0 0,1 1 0,0 0 1,1 0-1,0 0 0,0 1 0,1 0 1,0 0-1,1 0 0,0 0 0,0 0 1,1 1-1,-1 17 0,3-5 81,1-1-1,1 0 1,1 0-1,1 0 1,11 36-1,-10-43-349,0 0 0,1 0-1,1 0 1,1-1-1,0 0 1,0-1 0,2 0-1,18 21 1,-10-19-1411,-4-10-5741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7:30.7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10613,'0'0'8001,"5"0"-6232,2 0-1530,-1 1 1,1 1-1,-1-1 1,0 1-1,0 0 0,0 0 1,0 1-1,0-1 1,0 1-1,-1 1 1,0-1-1,1 1 1,-1 0-1,0 0 1,-1 1-1,1-1 1,-1 1-1,0 0 0,5 8 1,0-1-95,-2 0 0,1 0 0,-2 0 0,1 1-1,-2 0 1,0 0 0,0 1 0,3 20 0,-6-18 174,0 1 1,-1-1-1,-1 0 0,-1 0 0,0 1 1,-1-1-1,-1 0 0,-4 16 0,4-23-225,0-1-1,0 0 1,0 0-1,-1 0 0,0 0 1,0 0-1,-1-1 0,0 0 1,-1 0-1,0 0 1,0 0-1,0-1 0,0 0 1,-1-1-1,0 1 0,-11 5 1,14-9-359,1 0-1,-1-1 1,0 0 0,1 1 0,-1-1 0,0-1 0,0 1-1,0-1 1,-5 1 0,8-11-12215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7:30.7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53 58 11301,'0'0'9743,"0"0"-9725,0 0 0,0 0 0,0 0 0,0 0 0,-1 0 0,1 0 0,0 0 0,0 0 0,0-1 0,0 1 0,0 0 0,0 0 0,-1 0 0,1 0 0,0 0 0,0 0 0,0 0 0,0 0 0,0 0 0,-1 0 0,1 0 0,0 0 0,0 0 0,0 0 0,0 0 0,0 0 1,-1 0-1,1 0 0,0 0 0,0 0 0,0 0 0,0 0 0,0 0 0,-1 1 0,1-1 0,0 0 0,0 0 0,0 0 0,0 0 0,0 0 0,0 0 0,0 0 0,0 0 0,-1 1 0,1-1 0,0 0 0,0 0 0,0 0 0,0 0 0,0 0 0,0 1 0,-2 32 1908,1-24-1494,0 1 0,1 0-1,0-1 1,0 1 0,1 0 0,0-1 0,5 17 0,-11-64-395,-14-8-78,13 33 89,0-1 0,1 0 1,-5-20-1,11 33-39,-1 0-1,0 0 1,0 0-1,1 0 1,-1 0-1,1 0 0,-1 0 1,0 0-1,1 0 1,0 1-1,-1-1 1,1 0-1,-1 0 1,1 1-1,0-1 0,0 0 1,-1 1-1,1-1 1,0 1-1,0-1 1,0 1-1,0-1 1,0 1-1,-1 0 0,1-1 1,0 1-1,0 0 1,0 0-1,0 0 1,0-1-1,1 1 1,37-5 154,-36 4-143,21 1 38,0 0 0,0 1 0,0 2 0,31 6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7:30.7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0 122 12262,'0'0'8892,"4"0"-7638,23 4 559,0 2 0,26 8 0,17 4 247,-69-18-2030,0-1 1,-1 1-1,1-1 0,-1 1 0,1-1 1,-1 1-1,1-1 0,-1 0 0,1 1 1,-1-1-1,1 0 0,-1 0 0,0 1 1,0-1-1,1 0 0,-1 0 0,0 1 1,0-1-1,0 0 0,0 0 1,0 0-1,0 1 0,0-1 0,0 0 1,0 0-1,0-1 0,0-34 160,-1 28-170,-2-42-32,1 25-2308,1 0-5731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6:27.9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206 0 12198,'-7'1'2630,"-2"0"-2174,0 0 0,0 1 1,1 0-1,-1 1 0,1 0 0,-1 0 0,1 1 0,0 0 1,0 1-1,1-1 0,0 2 0,-1-1 0,1 1 0,1 0 0,-10 11 1,9-9-154,0 0 0,1 1 0,0 0 1,1 0-1,0 0 0,0 1 0,1 0 1,0 0-1,1 0 0,0 0 0,0 0 1,1 1-1,-1 17 0,3-5 81,1-1-1,1 0 1,1 0-1,1 0 1,11 36-1,-10-43-349,0 0 0,1 0-1,1 0 1,1-1-1,0 0 1,0-1 0,2 0-1,18 21 1,-10-19-1411,-4-10-5741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6:27.9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10613,'0'0'8001,"5"0"-6232,2 0-1530,-1 1 1,1 1-1,-1-1 1,0 1-1,0 0 0,0 0 1,0 1-1,0-1 1,0 1-1,-1 1 1,0-1-1,1 1 1,-1 0-1,0 0 1,-1 1-1,1-1 1,-1 1-1,0 0 0,5 8 1,0-1-95,-2 0 0,1 0 0,-2 0 0,1 1-1,-2 0 1,0 0 0,0 1 0,3 20 0,-6-18 174,0 1 1,-1-1-1,-1 0 0,-1 0 0,0 1 1,-1-1-1,-1 0 0,-4 16 0,4-23-225,0-1-1,0 0 1,0 0-1,-1 0 0,0 0 1,0 0-1,-1-1 0,0 0 1,-1 0-1,0 0 1,0 0-1,0-1 0,0 0 1,-1-1-1,0 1 0,-11 5 1,14-9-359,1 0-1,-1-1 1,0 0 0,1 1 0,-1-1 0,0-1 0,0 1-1,0-1 1,-5 1 0,8-11-12215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6:27.9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53 58 11301,'0'0'9743,"0"0"-9725,0 0 0,0 0 0,0 0 0,0 0 0,-1 0 0,1 0 0,0 0 0,0 0 0,0-1 0,0 1 0,0 0 0,0 0 0,-1 0 0,1 0 0,0 0 0,0 0 0,0 0 0,0 0 0,0 0 0,-1 0 0,1 0 0,0 0 0,0 0 0,0 0 0,0 0 0,0 0 1,-1 0-1,1 0 0,0 0 0,0 0 0,0 0 0,0 0 0,0 0 0,-1 1 0,1-1 0,0 0 0,0 0 0,0 0 0,0 0 0,0 0 0,0 0 0,0 0 0,0 0 0,-1 1 0,1-1 0,0 0 0,0 0 0,0 0 0,0 0 0,0 0 0,0 1 0,-2 32 1908,1-24-1494,0 1 0,1 0-1,0-1 1,0 1 0,1 0 0,0-1 0,5 17 0,-11-64-395,-14-8-78,13 33 89,0-1 0,1 0 1,-5-20-1,11 33-39,-1 0-1,0 0 1,0 0-1,1 0 1,-1 0-1,1 0 0,-1 0 1,0 0-1,1 0 1,0 1-1,-1-1 1,1 0-1,-1 0 1,1 1-1,0-1 0,0 0 1,-1 1-1,1-1 1,0 1-1,0-1 1,0 1-1,0-1 1,0 1-1,-1 0 0,1-1 1,0 1-1,0 0 1,0 0-1,0 0 1,0-1-1,1 1 1,37-5 154,-36 4-143,21 1 38,0 0 0,0 1 0,0 2 0,31 6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6:27.9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0 122 12262,'0'0'8892,"4"0"-7638,23 4 559,0 2 0,26 8 0,17 4 247,-69-18-2030,0-1 1,-1 1-1,1-1 0,-1 1 0,1-1 1,-1 1-1,1-1 0,-1 0 0,1 1 1,-1-1-1,1 0 0,-1 0 0,0 1 1,0-1-1,1 0 0,-1 0 0,0 1 1,0-1-1,0 0 0,0 0 1,0 0-1,0 1 0,0-1 0,0 0 1,0 0-1,0-1 0,0-34 160,-1 28-170,-2-42-32,1 25-2308,1 0-5731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2:49:06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0 364 14022,'0'0'3503,"2"8"-1915,3 29 559,-1 52 0,-1-23-377,-3-64-1680,0 1 1,0-1 0,0 0-1,1 1 1,-1-1 0,1 0-1,-1 0 1,1 1-1,0-1 1,0 0 0,0 0-1,0 0 1,0 0-1,0 0 1,3 3 0,-4-5-76,0 0 0,1 0 1,0 1-1,-1-1 0,1 0 0,-1 0 1,1 1-1,-1-1 0,1 0 1,-1 0-1,1 0 0,0 0 1,-1 0-1,1 0 0,-1 0 0,1 0 1,-1 0-1,1 0 0,-1 0 1,1-1-1,0 1 0,-1 0 0,1-1 1,19-15-72,21-38 165,61-107 0,-44 66-247,-56 92 120,109-164-1892,-89 138-883,36-37 1,-44 55-1554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2:49:08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1 332 12902,'0'0'6779,"1"10"-5773,0 3-762,2 26 1879,13 61 0,-15-99-2071,-1 1 1,0 0 0,1-1-1,-1 1 1,1-1-1,-1 1 1,1-1-1,0 1 1,0-1 0,-1 0-1,1 1 1,0-1-1,0 0 1,1 0-1,-1 0 1,0 1 0,0-1-1,1 0 1,-1 0-1,2 0 1,-2 0-33,1-1 1,-1 0 0,0 0-1,1 0 1,-1 0-1,0 0 1,0 0-1,1-1 1,-1 1-1,0 0 1,1-1-1,-1 1 1,0-1-1,0 1 1,0-1 0,1 1-1,-1-1 1,0 0-1,1-1 1,7-5 21,-1-1 1,0-1 0,0 1 0,9-15-1,-14 20 1,232-352-590,-184 273-1574,-40 63-1880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7:04:08.9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1 13158,'0'0'3930,"-3"10"-2930,-2 13-629,1 0 0,0-1 0,0 35 0,5 2-225,-2 66 345,0-105-1553,-2-1 1,-5 23-1,7-40 357,0 0-869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2:49:18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1 468 18136,'0'0'2497,"8"-45"-2449,17 7 81,8-4 223,6-2-96,5-1-144,4-1-32,2 1-32,-1 2-48,-5 4 0,-6 7-16,-9 8-240,-11 8-945,-11 7-656,-15 12-4482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2:49:18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13974,'0'0'5443,"5"8"-4629,10 12-266,1-2 0,1 1 0,1-2 0,1 0 1,32 22-1,42 39 95,-73-57-652,-1 1-1,0 2 1,28 47 0,-43-64 874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3:09:5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1 468 18136,'0'0'2497,"8"-45"-2449,17 7 81,8-4 223,6-2-96,5-1-144,4-1-32,2 1-32,-1 2-48,-5 4 0,-6 7-16,-9 8-240,-11 8-945,-11 7-656,-15 12-4482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3:09:55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13974,'0'0'5443,"5"8"-4629,10 12-266,1-2 0,1 1 0,1-2 0,1 0 1,32 22-1,42 39 95,-73-57-652,-1 1-1,0 2 1,28 47 0,-43-64 874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7:04:09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8196,'0'0'9124,"4"64"-7731,-4-41-529,0 1-352,0-1-192,0 2-176,0-1-112,1 0-32,1 0-16,0-5-16,1 0-416,0-6-1137,-1-4-1248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7:04:09.8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6195,'0'0'13075,"2"8"-11960,4 34-276,-2 0 0,-2-1 0,-3 53 0,-2-57-2965,-2 0 0,-9 39 0,12-67-945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7:04:10.3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 8836,'0'0'10909,"1"13"-10077,3 226 110,-9-223-3409,-6-11-3363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7:04:11.4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7 100 5442,'0'0'8757,"-1"-6"-7618,-3-18 64,2 18 88,4 23 1182,19 71 332,-6-33-2312,39 95 0,-41-132-214,-13-17-271,1-1 0,-1 0 0,0 0 0,1 0 0,-1 0 0,0 0 0,1 0 0,-1 0 0,0 0 0,1 0 0,-1 0 0,0 0 0,1 0 0,-1 0 0,0 0 0,0 0 0,1 0 0,-1 0 0,0 0 0,1 0 0,-1-1 1,0 1-1,0 0 0,1 0 0,-1 0 0,0-1 0,0 1 0,1 0 0,-1 0 0,0 0 0,0-1 0,1 1 0,-1 0 0,0-1 0,3-4 71,-1-1-1,0 1 1,0 0 0,0-1 0,0-6-1,1 4-8,12-55 125,23-80 18,-30 119-1917,0 0 0,2 1 0,20-35 0,-25 51-2869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6:45.4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206 0 12198,'-7'1'2630,"-2"0"-2174,0 0 0,0 1 1,1 0-1,-1 1 0,1 0 0,-1 0 0,1 1 0,0 0 1,0 1-1,1-1 0,0 2 0,-1-1 0,1 1 0,1 0 0,-10 11 1,9-9-154,0 0 0,1 1 0,0 0 1,1 0-1,0 0 0,0 1 0,1 0 1,0 0-1,1 0 0,0 0 0,0 0 1,1 1-1,-1 17 0,3-5 81,1-1-1,1 0 1,1 0-1,1 0 1,11 36-1,-10-43-349,0 0 0,1 0-1,1 0 1,1-1-1,0 0 1,0-1 0,2 0-1,18 21 1,-10-19-1411,-4-10-5741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9:56:45.4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10613,'0'0'8001,"5"0"-6232,2 0-1530,-1 1 1,1 1-1,-1-1 1,0 1-1,0 0 0,0 0 1,0 1-1,0-1 1,0 1-1,-1 1 1,0-1-1,1 1 1,-1 0-1,0 0 1,-1 1-1,1-1 1,-1 1-1,0 0 0,5 8 1,0-1-95,-2 0 0,1 0 0,-2 0 0,1 1-1,-2 0 1,0 0 0,0 1 0,3 20 0,-6-18 174,0 1 1,-1-1-1,-1 0 0,-1 0 0,0 1 1,-1-1-1,-1 0 0,-4 16 0,4-23-225,0-1-1,0 0 1,0 0-1,-1 0 0,0 0 1,0 0-1,-1-1 0,0 0 1,-1 0-1,0 0 1,0 0-1,0-1 0,0 0 1,-1-1-1,0 1 0,-11 5 1,14-9-359,1 0-1,-1-1 1,0 0 0,1 1 0,-1-1 0,0-1 0,0 1-1,0-1 1,-5 1 0,8-11-12215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ntestazione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it-IT"/>
          </a:p>
        </p:txBody>
      </p:sp>
      <p:sp>
        <p:nvSpPr>
          <p:cNvPr id="9" name="Segnaposto immagine diapositiva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it-IT"/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AD943F4-06C9-48E9-95E7-74D5413F1A2B}" type="datetime1">
              <a:rPr lang="it-IT" smtClean="0"/>
              <a:pPr/>
              <a:t>22/06/2024</a:t>
            </a:fld>
            <a:endParaRPr lang="it-IT"/>
          </a:p>
        </p:txBody>
      </p:sp>
      <p:sp>
        <p:nvSpPr>
          <p:cNvPr id="12" name="Segnaposto note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DBF3159-94EB-4F6B-8273-09F1A6B019E6}" type="slidenum">
              <a:rPr lang="it-IT" smtClean="0"/>
              <a:pPr rt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15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425944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16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758773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17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403800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18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744354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19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84303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20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75677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21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22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890601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23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3454589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24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395602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975008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25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3543907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26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429487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27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546307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28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4266633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29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593592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30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36909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31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113520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32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13644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33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234896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34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074831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4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4238393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35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7730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36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746741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37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255147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38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472302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39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510526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40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810459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41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835567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42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36814102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43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1686826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44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7973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5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30435240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45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186705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46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10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110846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11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416652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12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795691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13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446085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14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363765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con immagin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cxnSp>
        <p:nvCxnSpPr>
          <p:cNvPr id="24" name="Connettore diritto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it-IT" sz="1800" b="0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 noProof="0"/>
              <a:t>Fare clic per modificare lo stile del titolo </a:t>
            </a:r>
          </a:p>
        </p:txBody>
      </p:sp>
      <p:sp>
        <p:nvSpPr>
          <p:cNvPr id="47" name="Segnaposto contenuto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 noProof="0"/>
              <a:t>Fare clic sull’icona per inserire un’immagine≈≈</a:t>
            </a:r>
          </a:p>
        </p:txBody>
      </p:sp>
      <p:sp>
        <p:nvSpPr>
          <p:cNvPr id="9" name="Figura a mano libera: Forma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 con i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igura a mano libera: Forma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5" name="Figura a mano libera: Forma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6" name="Figura a mano libera: Forma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7" name="Figura a mano libera: Forma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3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2" name="Segnaposto contenuto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33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4" name="Segnaposto contenuto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35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6" name="Segnaposto contenuto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37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8" name="Segnaposto contenuto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39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0" name="Segnaposto contenuto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41" name="Segnaposto contenuto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2" name="Segnaposto contenuto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3" name="Segnaposto contenuto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4" name="Segnaposto contenuto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5" name="Segnaposto contenuto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25" name="Segnaposto titolo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gnaposto contenuto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0" name="Segnaposto contenuto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1" name="Segnaposto contenuto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3" name="Segnaposto contenuto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7" name="Segnaposto contenuto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7" name="Segnaposto contenuto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it-IT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/>
              <a:t>Fare clic per modificare lo stile del titolo della diapositiva master</a:t>
            </a:r>
            <a:endParaRPr lang="it-IT" altLang="en-US"/>
          </a:p>
        </p:txBody>
      </p:sp>
      <p:sp>
        <p:nvSpPr>
          <p:cNvPr id="24" name="Segnaposto titolo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25" name="Segnaposto contenuto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it-IT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/>
              <a:t>Fare clic per modificare lo stile del titolo della diapositiva master</a:t>
            </a:r>
            <a:endParaRPr lang="it-IT" altLang="en-US"/>
          </a:p>
        </p:txBody>
      </p:sp>
      <p:sp>
        <p:nvSpPr>
          <p:cNvPr id="26" name="Segnaposto contenuto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it-IT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/>
              <a:t>Fare clic per modificare lo stile del titolo della diapositiva master</a:t>
            </a:r>
            <a:endParaRPr lang="it-IT" altLang="en-US"/>
          </a:p>
        </p:txBody>
      </p:sp>
      <p:sp>
        <p:nvSpPr>
          <p:cNvPr id="28" name="Segnaposto contenuto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it-IT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/>
              <a:t>Fare clic per modificare lo stile del titolo della diapositiva master</a:t>
            </a:r>
            <a:endParaRPr lang="it-IT" altLang="en-US"/>
          </a:p>
        </p:txBody>
      </p:sp>
      <p:sp>
        <p:nvSpPr>
          <p:cNvPr id="29" name="Segnaposto contenuto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it-IT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/>
              <a:t>Fare clic per modificare lo stile del titolo della diapositiva master</a:t>
            </a:r>
            <a:endParaRPr lang="it-IT" altLang="en-US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‹N›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igura a mano libera: Forma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igura a mano libera: Forma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igura a mano libera: Forma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igura a mano libera: Forma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igura a mano libera: Forma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igura a mano libera: Forma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igura a mano libera: Forma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igura a mano libera: Forma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igura a mano libera: Forma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igura a mano libera: Forma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igura a mano libera: Forma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igura a mano libera: Forma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igura a mano libera: Forma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igura a mano libera: Forma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igura a mano libera: Forma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igura a mano libera: Forma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igura a mano libera: Forma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igura a mano libera: Forma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igura a mano libera: Forma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86" name="Segnaposto contenuto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it-IT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87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88" name="Segnaposto contenuto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it-IT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89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90" name="Segnaposto contenuto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it-IT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9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92" name="Segnaposto contenuto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it-IT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93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94" name="Segnaposto contenuto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it-IT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: Forma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8" name="Figura a mano libera: Forma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15" name="Figura a mano libera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21" name="Sottotitolo 47" descr="Fare clic sull'icona per inserire un'immagin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3" name="Segnaposto contenuto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7" name="Segnaposto immagine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8" name="Sottotitolo 47" descr="Fare clic sull'icona per inserire un'immagin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0" name="Segnaposto contenuto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igura a mano libera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22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3" name="Segnaposto contenuto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4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6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0" name="Segnaposto contenuto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8" name="Segnaposto contenuto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7" name="Figura a mano libera: Forma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8" name="Segnaposto immagine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it-IT"/>
            </a:pPr>
            <a:r>
              <a:rPr lang="it-IT"/>
              <a:t>Fare clic sull'icona per inserire un'immagine</a:t>
            </a:r>
          </a:p>
        </p:txBody>
      </p:sp>
      <p:sp>
        <p:nvSpPr>
          <p:cNvPr id="19" name="Segnaposto immagine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it-IT"/>
            </a:pPr>
            <a:r>
              <a:rPr lang="it-IT"/>
              <a:t>Fare clic sull'icona per inserire un'immagine</a:t>
            </a:r>
          </a:p>
        </p:txBody>
      </p:sp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it-IT"/>
            </a:pPr>
            <a:r>
              <a:rPr lang="it-IT"/>
              <a:t>Fare clic sull'icona per inserire un'immagine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18" name="Segnaposto contenuto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19" name="Figura a mano libera: Forma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20" name="Figura a mano libera: Forma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igura a mano libera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9" name="Esagono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10" name="Esagono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11" name="Esagono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12" name="Esagono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44" name="Figura a mano libera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14" name="Esagono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15" name="Esagono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43" name="Figura a mano libera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18" name="Esagono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46" name="Figura a mano libera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28" name="Segnaposto contenuto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/>
          </a:p>
        </p:txBody>
      </p:sp>
      <p:sp>
        <p:nvSpPr>
          <p:cNvPr id="29" name="Segnaposto contenuto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/>
          </a:p>
        </p:txBody>
      </p:sp>
      <p:sp>
        <p:nvSpPr>
          <p:cNvPr id="30" name="Segnaposto contenuto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/>
          </a:p>
        </p:txBody>
      </p:sp>
      <p:sp>
        <p:nvSpPr>
          <p:cNvPr id="31" name="Segnaposto contenuto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/>
          </a:p>
        </p:txBody>
      </p:sp>
      <p:sp>
        <p:nvSpPr>
          <p:cNvPr id="2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0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40" name="Figura a mano libera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7" name="Figura a mano libera: Forma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180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180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180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1800"/>
          </a:p>
        </p:txBody>
      </p:sp>
      <p:sp>
        <p:nvSpPr>
          <p:cNvPr id="24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6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it-IT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della diapositiva master </a:t>
            </a:r>
          </a:p>
        </p:txBody>
      </p:sp>
      <p:sp>
        <p:nvSpPr>
          <p:cNvPr id="33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it-IT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4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it-IT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5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it-IT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" name="Figura a mano libera: Forma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29" name="Figura a mano libera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4" name="Segnaposto contenuto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it-IT"/>
            </a:pPr>
            <a:r>
              <a:rPr lang="it-IT"/>
              <a:t>Fare clic sull'icona per inserire un'immagine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itolo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11" name="Testo 47" descr="Fare clic sull'icona per inserire un'immagin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it-IT" sz="1800" b="1" cap="all" baseline="0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contenuto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testo della diapositiva master</a:t>
            </a:r>
            <a:endParaRPr lang="it-IT" alt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n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itolo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tabella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testo della diapositiva master</a:t>
            </a:r>
            <a:endParaRPr lang="it-IT" altLang="en-US"/>
          </a:p>
        </p:txBody>
      </p:sp>
      <p:sp>
        <p:nvSpPr>
          <p:cNvPr id="9" name="Figura a mano libera: Figura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12" name="Figura a mano libera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accent6"/>
              </a:solidFill>
            </a:endParaRPr>
          </a:p>
        </p:txBody>
      </p:sp>
      <p:sp>
        <p:nvSpPr>
          <p:cNvPr id="13" name="Figura a mano libera: Forma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it-IT" sz="2700">
                <a:latin typeface="+mn-lt"/>
              </a:defRPr>
            </a:lvl1pPr>
          </a:lstStyle>
          <a:p>
            <a:pPr rtl="0"/>
            <a:r>
              <a:rPr lang="it-IT"/>
              <a:t>Fare clic per modificare lo stile del testo</a:t>
            </a:r>
          </a:p>
        </p:txBody>
      </p:sp>
      <p:sp>
        <p:nvSpPr>
          <p:cNvPr id="11" name="Sottotitolo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it-IT" sz="1500" b="0">
                <a:solidFill>
                  <a:schemeClr val="accent4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" name="Figura a mano libera: Forma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5" name="Figura a mano libera: Forma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1600"/>
          </a:p>
        </p:txBody>
      </p:sp>
      <p:sp>
        <p:nvSpPr>
          <p:cNvPr id="6" name="Figura a mano libera: Forma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8" name="Figura a mano libera: Forma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‹N›</a:t>
            </a:fld>
            <a:endParaRPr lang="it-IT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embri de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itolo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60" name="Segnaposto contenuto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/>
          </a:p>
        </p:txBody>
      </p:sp>
      <p:sp>
        <p:nvSpPr>
          <p:cNvPr id="52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53" name="Segnaposto contenuto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1" name="Segnaposto contenuto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/>
          </a:p>
        </p:txBody>
      </p:sp>
      <p:sp>
        <p:nvSpPr>
          <p:cNvPr id="2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2" name="Segnaposto contenuto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2" name="Segnaposto contenuto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/>
          </a:p>
        </p:txBody>
      </p:sp>
      <p:sp>
        <p:nvSpPr>
          <p:cNvPr id="19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0" name="Segnaposto contenuto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3" name="Segnaposto contenuto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/>
          </a:p>
        </p:txBody>
      </p:sp>
      <p:sp>
        <p:nvSpPr>
          <p:cNvPr id="25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6" name="Segnaposto contenuto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membri de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8" name="Segnaposto contenuto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39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0" name="Segnaposto contenuto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it-IT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56" name="Segnaposto contenuto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2" name="Segnaposto contenuto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48" name="Segnaposto contenuto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3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4" name="Segnaposto contenuto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61" name="Segnaposto contenuto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5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6" name="Segnaposto contenuto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49" name="Segnaposto contenuto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7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50" name="Segnaposto contenuto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62" name="Segnaposto contenuto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5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52" name="Segnaposto contenuto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55" name="Segnaposto contenuto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53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58" name="Segnaposto contenuto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63" name="Segnaposto contenuto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59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0" name="Segnaposto contenuto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it-IT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it-IT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 rtl="0"/>
              <a:t>‹N›</a:t>
            </a:fld>
            <a:endParaRPr lang="it-IT" altLang="zh-CN"/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itolo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it-IT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b="1" kern="1200">
          <a:solidFill>
            <a:schemeClr val="accent6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online.informs.org/doi/10.1287/trsc.2019.091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8.png"/><Relationship Id="rId3" Type="http://schemas.openxmlformats.org/officeDocument/2006/relationships/customXml" Target="../ink/ink1.xml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27.png"/><Relationship Id="rId5" Type="http://schemas.openxmlformats.org/officeDocument/2006/relationships/customXml" Target="../ink/ink2.xml"/><Relationship Id="rId15" Type="http://schemas.openxmlformats.org/officeDocument/2006/relationships/image" Target="../media/image29.png"/><Relationship Id="rId10" Type="http://schemas.openxmlformats.org/officeDocument/2006/relationships/customXml" Target="../ink/ink4.xml"/><Relationship Id="rId4" Type="http://schemas.openxmlformats.org/officeDocument/2006/relationships/image" Target="../media/image360.png"/><Relationship Id="rId9" Type="http://schemas.openxmlformats.org/officeDocument/2006/relationships/image" Target="../media/image26.png"/><Relationship Id="rId14" Type="http://schemas.openxmlformats.org/officeDocument/2006/relationships/customXml" Target="../ink/ink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9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3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38.png"/><Relationship Id="rId18" Type="http://schemas.openxmlformats.org/officeDocument/2006/relationships/customXml" Target="../ink/ink23.xml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12" Type="http://schemas.openxmlformats.org/officeDocument/2006/relationships/customXml" Target="../ink/ink20.xm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7.xm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39.png"/><Relationship Id="rId10" Type="http://schemas.openxmlformats.org/officeDocument/2006/relationships/customXml" Target="../ink/ink19.xml"/><Relationship Id="rId19" Type="http://schemas.openxmlformats.org/officeDocument/2006/relationships/image" Target="../media/image41.png"/><Relationship Id="rId4" Type="http://schemas.openxmlformats.org/officeDocument/2006/relationships/customXml" Target="../ink/ink16.xml"/><Relationship Id="rId9" Type="http://schemas.openxmlformats.org/officeDocument/2006/relationships/image" Target="../media/image44.png"/><Relationship Id="rId14" Type="http://schemas.openxmlformats.org/officeDocument/2006/relationships/customXml" Target="../ink/ink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customXml" Target="../ink/ink29.xml"/><Relationship Id="rId18" Type="http://schemas.openxmlformats.org/officeDocument/2006/relationships/image" Target="../media/image61.png"/><Relationship Id="rId26" Type="http://schemas.openxmlformats.org/officeDocument/2006/relationships/image" Target="../media/image67.png"/><Relationship Id="rId3" Type="http://schemas.openxmlformats.org/officeDocument/2006/relationships/image" Target="../media/image480.png"/><Relationship Id="rId21" Type="http://schemas.openxmlformats.org/officeDocument/2006/relationships/image" Target="../media/image64.png"/><Relationship Id="rId7" Type="http://schemas.openxmlformats.org/officeDocument/2006/relationships/image" Target="../media/image52.png"/><Relationship Id="rId12" Type="http://schemas.openxmlformats.org/officeDocument/2006/relationships/image" Target="../media/image58.png"/><Relationship Id="rId17" Type="http://schemas.openxmlformats.org/officeDocument/2006/relationships/customXml" Target="../ink/ink31.xml"/><Relationship Id="rId25" Type="http://schemas.openxmlformats.org/officeDocument/2006/relationships/customXml" Target="../ink/ink33.xml"/><Relationship Id="rId2" Type="http://schemas.openxmlformats.org/officeDocument/2006/relationships/image" Target="../media/image4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0.png"/><Relationship Id="rId11" Type="http://schemas.openxmlformats.org/officeDocument/2006/relationships/customXml" Target="../ink/ink28.xml"/><Relationship Id="rId24" Type="http://schemas.openxmlformats.org/officeDocument/2006/relationships/customXml" Target="../ink/ink32.xml"/><Relationship Id="rId5" Type="http://schemas.openxmlformats.org/officeDocument/2006/relationships/image" Target="../media/image500.png"/><Relationship Id="rId15" Type="http://schemas.openxmlformats.org/officeDocument/2006/relationships/customXml" Target="../ink/ink30.xml"/><Relationship Id="rId23" Type="http://schemas.openxmlformats.org/officeDocument/2006/relationships/image" Target="../media/image66.png"/><Relationship Id="rId28" Type="http://schemas.openxmlformats.org/officeDocument/2006/relationships/image" Target="../media/image69.png"/><Relationship Id="rId10" Type="http://schemas.openxmlformats.org/officeDocument/2006/relationships/image" Target="../media/image57.png"/><Relationship Id="rId19" Type="http://schemas.openxmlformats.org/officeDocument/2006/relationships/image" Target="../media/image62.png"/><Relationship Id="rId4" Type="http://schemas.openxmlformats.org/officeDocument/2006/relationships/image" Target="../media/image490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Relationship Id="rId22" Type="http://schemas.openxmlformats.org/officeDocument/2006/relationships/image" Target="../media/image65.png"/><Relationship Id="rId27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37722170300377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522" y="1151836"/>
            <a:ext cx="8471000" cy="220238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sz="4800" i="0">
                <a:solidFill>
                  <a:srgbClr val="000000"/>
                </a:solidFill>
                <a:effectLst/>
              </a:rPr>
              <a:t>The min-cost parallel drone scheduling vehicle routing problem</a:t>
            </a:r>
            <a:r>
              <a:rPr lang="en-US" sz="4800"/>
              <a:t> </a:t>
            </a:r>
            <a:endParaRPr lang="it-IT" sz="600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72873" y="4167557"/>
            <a:ext cx="3244934" cy="760288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it-IT"/>
            </a:defPPr>
          </a:lstStyle>
          <a:p>
            <a:r>
              <a:rPr lang="it-IT" sz="2000" dirty="0"/>
              <a:t>Federico Pellizzaro</a:t>
            </a:r>
          </a:p>
          <a:p>
            <a:r>
              <a:rPr lang="it-IT" sz="2000" dirty="0"/>
              <a:t>Giovanni Zanin</a:t>
            </a:r>
          </a:p>
        </p:txBody>
      </p:sp>
      <p:sp>
        <p:nvSpPr>
          <p:cNvPr id="10" name="Figura a mano libera: Forma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01522" y="146431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igura a mano libera: Forma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77021" y="3995442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290DCD-9FF3-5903-D29C-9A783C4F2545}"/>
              </a:ext>
            </a:extLst>
          </p:cNvPr>
          <p:cNvSpPr txBox="1"/>
          <p:nvPr/>
        </p:nvSpPr>
        <p:spPr>
          <a:xfrm>
            <a:off x="1330522" y="3272944"/>
            <a:ext cx="675911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i="0" err="1">
                <a:solidFill>
                  <a:srgbClr val="000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Implementation</a:t>
            </a:r>
            <a:r>
              <a:rPr lang="it-IT" sz="2400" i="0">
                <a:solidFill>
                  <a:srgbClr val="000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and </a:t>
            </a:r>
            <a:r>
              <a:rPr lang="it-IT" sz="2400" i="0" err="1">
                <a:solidFill>
                  <a:srgbClr val="000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Results</a:t>
            </a:r>
            <a:r>
              <a:rPr lang="it-IT" sz="2400" i="0">
                <a:solidFill>
                  <a:srgbClr val="000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it-IT" sz="2400" i="0" err="1">
                <a:solidFill>
                  <a:srgbClr val="000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obtained</a:t>
            </a:r>
            <a:endParaRPr lang="it-IT" sz="2800">
              <a:solidFill>
                <a:prstClr val="white"/>
              </a:solidFill>
              <a:latin typeface="Arial Black" panose="020B0A0402010202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10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535EC4-5A89-41DA-111A-11487F0406D5}"/>
              </a:ext>
            </a:extLst>
          </p:cNvPr>
          <p:cNvSpPr txBox="1"/>
          <p:nvPr/>
        </p:nvSpPr>
        <p:spPr>
          <a:xfrm>
            <a:off x="587829" y="1326361"/>
            <a:ext cx="946124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Slack Induction by String and Sweep Removals</a:t>
            </a:r>
            <a:endParaRPr lang="it-IT" sz="2400" b="1">
              <a:latin typeface="Arial Black" panose="020B0A04020102020204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C9EDDBA-23A4-9D98-CE0B-A69512DB090B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it-IT" err="1">
                <a:latin typeface="Arial Black"/>
              </a:rPr>
              <a:t>SISSRs</a:t>
            </a:r>
            <a:endParaRPr lang="it-IT"/>
          </a:p>
        </p:txBody>
      </p:sp>
      <p:pic>
        <p:nvPicPr>
          <p:cNvPr id="12" name="Immagine 1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B224716-5B6E-B560-DD5A-F274D7A58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74" y="1881220"/>
            <a:ext cx="6572322" cy="42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4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11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5D101B2-074E-2924-351A-9752B6161FAE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it-IT">
                <a:latin typeface="Arial Black"/>
              </a:rPr>
              <a:t>Slack </a:t>
            </a:r>
            <a:r>
              <a:rPr lang="it-IT" err="1">
                <a:latin typeface="Arial Black"/>
              </a:rPr>
              <a:t>Induction</a:t>
            </a:r>
            <a:r>
              <a:rPr lang="it-IT">
                <a:latin typeface="Arial Black"/>
              </a:rPr>
              <a:t> </a:t>
            </a:r>
            <a:endParaRPr lang="it-IT"/>
          </a:p>
        </p:txBody>
      </p:sp>
      <p:pic>
        <p:nvPicPr>
          <p:cNvPr id="12" name="Immagine 11" descr="Immagine che contiene cerchio, schermata, cartone animato, diagramma&#10;&#10;Descrizione generata automaticamente">
            <a:extLst>
              <a:ext uri="{FF2B5EF4-FFF2-40B4-BE49-F238E27FC236}">
                <a16:creationId xmlns:a16="http://schemas.microsoft.com/office/drawing/2014/main" id="{301C70B5-2C42-B63D-682A-5FB9A9E1E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415" y="1922002"/>
            <a:ext cx="6999582" cy="360963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72D63AF-CA0F-B2DB-C824-7606D556ABFE}"/>
              </a:ext>
            </a:extLst>
          </p:cNvPr>
          <p:cNvSpPr txBox="1"/>
          <p:nvPr/>
        </p:nvSpPr>
        <p:spPr>
          <a:xfrm>
            <a:off x="587829" y="1326361"/>
            <a:ext cx="946124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For Trucks</a:t>
            </a:r>
            <a:endParaRPr lang="it-IT" sz="2400" b="1">
              <a:latin typeface="Arial Black" panose="020B0A04020102020204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82906E-AF79-0F41-E3A9-4DB91DE90904}"/>
              </a:ext>
            </a:extLst>
          </p:cNvPr>
          <p:cNvSpPr txBox="1"/>
          <p:nvPr/>
        </p:nvSpPr>
        <p:spPr>
          <a:xfrm>
            <a:off x="8057263" y="3323988"/>
            <a:ext cx="16902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err="1">
                <a:ea typeface="微软雅黑"/>
                <a:cs typeface="Posterama" panose="020B0504020200020000" pitchFamily="34" charset="0"/>
              </a:rPr>
              <a:t>spatial</a:t>
            </a:r>
            <a:r>
              <a:rPr lang="it-IT">
                <a:ea typeface="微软雅黑"/>
                <a:cs typeface="Posterama" panose="020B0504020200020000" pitchFamily="34" charset="0"/>
              </a:rPr>
              <a:t> </a:t>
            </a:r>
            <a:r>
              <a:rPr lang="it-IT" err="1">
                <a:ea typeface="微软雅黑"/>
                <a:cs typeface="Posterama" panose="020B0504020200020000" pitchFamily="34" charset="0"/>
              </a:rPr>
              <a:t>slack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8A33CCA-332C-6B26-C166-DF44EDA67561}"/>
              </a:ext>
            </a:extLst>
          </p:cNvPr>
          <p:cNvSpPr txBox="1"/>
          <p:nvPr/>
        </p:nvSpPr>
        <p:spPr>
          <a:xfrm>
            <a:off x="1177265" y="4447348"/>
            <a:ext cx="16902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err="1">
                <a:ea typeface="微软雅黑"/>
                <a:cs typeface="Posterama" panose="020B0504020200020000" pitchFamily="34" charset="0"/>
              </a:rPr>
              <a:t>capacity</a:t>
            </a:r>
            <a:r>
              <a:rPr lang="it-IT">
                <a:ea typeface="微软雅黑"/>
                <a:cs typeface="Posterama" panose="020B0504020200020000" pitchFamily="34" charset="0"/>
              </a:rPr>
              <a:t> </a:t>
            </a:r>
            <a:r>
              <a:rPr lang="it-IT" err="1">
                <a:ea typeface="微软雅黑"/>
                <a:cs typeface="Posterama" panose="020B0504020200020000" pitchFamily="34" charset="0"/>
              </a:rPr>
              <a:t>slack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3692DA-A2B6-96D5-AF17-ED1700CC9430}"/>
              </a:ext>
            </a:extLst>
          </p:cNvPr>
          <p:cNvSpPr txBox="1"/>
          <p:nvPr/>
        </p:nvSpPr>
        <p:spPr>
          <a:xfrm>
            <a:off x="1125314" y="4867267"/>
            <a:ext cx="16902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err="1">
                <a:ea typeface="微软雅黑"/>
                <a:cs typeface="Posterama" panose="020B0504020200020000" pitchFamily="34" charset="0"/>
              </a:rPr>
              <a:t>occupied</a:t>
            </a:r>
            <a:r>
              <a:rPr lang="it-IT">
                <a:ea typeface="微软雅黑"/>
                <a:cs typeface="Posterama" panose="020B0504020200020000" pitchFamily="34" charset="0"/>
              </a:rPr>
              <a:t> </a:t>
            </a:r>
            <a:r>
              <a:rPr lang="it-IT" err="1">
                <a:ea typeface="微软雅黑"/>
                <a:cs typeface="Posterama" panose="020B0504020200020000" pitchFamily="34" charset="0"/>
              </a:rPr>
              <a:t>slack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29537BC-9FA2-0795-C243-1C2F78C6B711}"/>
              </a:ext>
            </a:extLst>
          </p:cNvPr>
          <p:cNvSpPr txBox="1"/>
          <p:nvPr/>
        </p:nvSpPr>
        <p:spPr>
          <a:xfrm>
            <a:off x="1395559" y="2515799"/>
            <a:ext cx="169020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>
                <a:ea typeface="微软雅黑"/>
                <a:cs typeface="Posterama" panose="020B0504020200020000" pitchFamily="34" charset="0"/>
              </a:rPr>
              <a:t>payload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err="1">
                <a:ea typeface="微软雅黑"/>
                <a:cs typeface="Posterama" panose="020B0504020200020000" pitchFamily="34" charset="0"/>
              </a:rPr>
              <a:t>capacity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610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12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5D101B2-074E-2924-351A-9752B6161FAE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it-IT">
                <a:latin typeface="Arial Black"/>
              </a:rPr>
              <a:t>Slack </a:t>
            </a:r>
            <a:r>
              <a:rPr lang="it-IT" err="1">
                <a:latin typeface="Arial Black"/>
              </a:rPr>
              <a:t>Induction</a:t>
            </a:r>
            <a:r>
              <a:rPr lang="it-IT">
                <a:latin typeface="Arial Black"/>
              </a:rPr>
              <a:t> </a:t>
            </a:r>
            <a:endParaRPr lang="it-IT"/>
          </a:p>
        </p:txBody>
      </p:sp>
      <p:pic>
        <p:nvPicPr>
          <p:cNvPr id="14" name="Immagine 13" descr="Immagine che contiene nero, schermata, oscurità, design&#10;&#10;Descrizione generata automaticamente">
            <a:extLst>
              <a:ext uri="{FF2B5EF4-FFF2-40B4-BE49-F238E27FC236}">
                <a16:creationId xmlns:a16="http://schemas.microsoft.com/office/drawing/2014/main" id="{8BF9D91B-0E70-2625-4937-2C40E55AB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608" y="3569231"/>
            <a:ext cx="824181" cy="287731"/>
          </a:xfrm>
          <a:prstGeom prst="rect">
            <a:avLst/>
          </a:prstGeom>
        </p:spPr>
      </p:pic>
      <p:pic>
        <p:nvPicPr>
          <p:cNvPr id="16" name="Immagine 15" descr="Immagine che contiene cerchio, orologio, arte&#10;&#10;Descrizione generata automaticamente">
            <a:extLst>
              <a:ext uri="{FF2B5EF4-FFF2-40B4-BE49-F238E27FC236}">
                <a16:creationId xmlns:a16="http://schemas.microsoft.com/office/drawing/2014/main" id="{697F19DB-495B-F456-3775-D949EC30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515" y="2282361"/>
            <a:ext cx="3335738" cy="2861469"/>
          </a:xfrm>
          <a:prstGeom prst="rect">
            <a:avLst/>
          </a:prstGeom>
        </p:spPr>
      </p:pic>
      <p:pic>
        <p:nvPicPr>
          <p:cNvPr id="18" name="Immagine 17" descr="Immagine che contiene cerchio, orologio, arte&#10;&#10;Descrizione generata automaticamente">
            <a:extLst>
              <a:ext uri="{FF2B5EF4-FFF2-40B4-BE49-F238E27FC236}">
                <a16:creationId xmlns:a16="http://schemas.microsoft.com/office/drawing/2014/main" id="{82DCB2F3-56EF-49B7-7541-A0F89A06C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839" y="2345760"/>
            <a:ext cx="2822454" cy="279807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4D6F5C-C7B0-57EB-0BAC-7CCEBB29084B}"/>
              </a:ext>
            </a:extLst>
          </p:cNvPr>
          <p:cNvSpPr txBox="1"/>
          <p:nvPr/>
        </p:nvSpPr>
        <p:spPr>
          <a:xfrm>
            <a:off x="587829" y="1326361"/>
            <a:ext cx="946124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For Drones</a:t>
            </a:r>
            <a:endParaRPr lang="it-IT" sz="2400" b="1">
              <a:latin typeface="Arial Black" panose="020B0A04020102020204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7599FB-75DD-6890-63A2-45F031B9CBFE}"/>
              </a:ext>
            </a:extLst>
          </p:cNvPr>
          <p:cNvSpPr txBox="1"/>
          <p:nvPr/>
        </p:nvSpPr>
        <p:spPr>
          <a:xfrm>
            <a:off x="6179027" y="2032297"/>
            <a:ext cx="169020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err="1">
                <a:ea typeface="微软雅黑"/>
                <a:cs typeface="Posterama" panose="020B0504020200020000" pitchFamily="34" charset="0"/>
              </a:rPr>
              <a:t>unreachable</a:t>
            </a:r>
            <a:r>
              <a:rPr lang="it-IT">
                <a:ea typeface="微软雅黑"/>
                <a:cs typeface="Posterama" panose="020B0504020200020000" pitchFamily="34" charset="0"/>
              </a:rPr>
              <a:t> </a:t>
            </a:r>
            <a:r>
              <a:rPr lang="it-IT" err="1">
                <a:ea typeface="微软雅黑"/>
                <a:cs typeface="Posterama" panose="020B0504020200020000" pitchFamily="34" charset="0"/>
              </a:rPr>
              <a:t>node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875D94-8C13-AA25-584A-D4FB6B1375AC}"/>
              </a:ext>
            </a:extLst>
          </p:cNvPr>
          <p:cNvSpPr txBox="1"/>
          <p:nvPr/>
        </p:nvSpPr>
        <p:spPr>
          <a:xfrm>
            <a:off x="5419998" y="4885309"/>
            <a:ext cx="16902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err="1">
                <a:ea typeface="微软雅黑"/>
                <a:cs typeface="Posterama" panose="020B0504020200020000" pitchFamily="34" charset="0"/>
              </a:rPr>
              <a:t>spatial</a:t>
            </a:r>
            <a:r>
              <a:rPr lang="it-IT">
                <a:ea typeface="微软雅黑"/>
                <a:cs typeface="Posterama" panose="020B0504020200020000" pitchFamily="34" charset="0"/>
              </a:rPr>
              <a:t> </a:t>
            </a:r>
            <a:r>
              <a:rPr lang="it-IT" err="1">
                <a:ea typeface="微软雅黑"/>
                <a:cs typeface="Posterama" panose="020B0504020200020000" pitchFamily="34" charset="0"/>
              </a:rPr>
              <a:t>slack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17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9246087" cy="1182669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err="1">
                <a:latin typeface="Arial Black"/>
              </a:rPr>
              <a:t>Ruin</a:t>
            </a:r>
            <a:r>
              <a:rPr lang="it-IT">
                <a:latin typeface="Arial Black"/>
              </a:rPr>
              <a:t> &amp; </a:t>
            </a:r>
            <a:r>
              <a:rPr lang="it-IT" err="1">
                <a:latin typeface="Arial Black"/>
              </a:rPr>
              <a:t>Reconstruct</a:t>
            </a:r>
            <a:r>
              <a:rPr lang="it-IT">
                <a:latin typeface="Arial Black"/>
              </a:rPr>
              <a:t> 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(         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13</a:t>
            </a:r>
          </a:p>
        </p:txBody>
      </p:sp>
      <p:pic>
        <p:nvPicPr>
          <p:cNvPr id="15" name="Immagine 14" descr="Immagine che contiene Carattere, Elementi grafici, nero, simbolo&#10;&#10;Descrizione generata automaticamente">
            <a:extLst>
              <a:ext uri="{FF2B5EF4-FFF2-40B4-BE49-F238E27FC236}">
                <a16:creationId xmlns:a16="http://schemas.microsoft.com/office/drawing/2014/main" id="{FDD86180-93D0-8D5A-23AB-2263C2FB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986" y="781461"/>
            <a:ext cx="1510030" cy="58977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6693C656-3FEA-29F4-AAE2-3C07220D8873}"/>
              </a:ext>
            </a:extLst>
          </p:cNvPr>
          <p:cNvSpPr/>
          <p:nvPr/>
        </p:nvSpPr>
        <p:spPr>
          <a:xfrm>
            <a:off x="484632" y="2004933"/>
            <a:ext cx="2197608" cy="31538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5318D94-EA1C-4EFB-11C6-E42E5B13A5AF}"/>
              </a:ext>
            </a:extLst>
          </p:cNvPr>
          <p:cNvSpPr/>
          <p:nvPr/>
        </p:nvSpPr>
        <p:spPr>
          <a:xfrm>
            <a:off x="587829" y="2311864"/>
            <a:ext cx="1980112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it-IT" sz="14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58BF84-A357-DC4D-A750-0DB958936CF0}"/>
              </a:ext>
            </a:extLst>
          </p:cNvPr>
          <p:cNvSpPr txBox="1"/>
          <p:nvPr/>
        </p:nvSpPr>
        <p:spPr>
          <a:xfrm>
            <a:off x="537029" y="2004933"/>
            <a:ext cx="228319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 err="1">
                <a:ea typeface="微软雅黑"/>
                <a:cs typeface="Posterama" panose="020B0504020200020000" pitchFamily="34" charset="0"/>
              </a:rPr>
              <a:t>Absent</a:t>
            </a:r>
            <a:r>
              <a:rPr lang="it-IT" sz="1400">
                <a:ea typeface="微软雅黑"/>
                <a:cs typeface="Posterama" panose="020B0504020200020000" pitchFamily="34" charset="0"/>
              </a:rPr>
              <a:t> customers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4879A6BD-E84A-A4CA-1B47-549A4A781DBB}"/>
              </a:ext>
            </a:extLst>
          </p:cNvPr>
          <p:cNvSpPr/>
          <p:nvPr/>
        </p:nvSpPr>
        <p:spPr>
          <a:xfrm>
            <a:off x="587829" y="2931642"/>
            <a:ext cx="1980112" cy="2120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it-IT" sz="140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049D97A-F1A4-9ED4-EAC2-CB752AC63F26}"/>
              </a:ext>
            </a:extLst>
          </p:cNvPr>
          <p:cNvSpPr txBox="1"/>
          <p:nvPr/>
        </p:nvSpPr>
        <p:spPr>
          <a:xfrm>
            <a:off x="526869" y="2623865"/>
            <a:ext cx="30621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>
                <a:ea typeface="微软雅黑"/>
                <a:cs typeface="Posterama" panose="020B0504020200020000" pitchFamily="34" charset="0"/>
              </a:rPr>
              <a:t>Tours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E5CC1D4-E51F-BF6C-14A2-C6D6B9069721}"/>
              </a:ext>
            </a:extLst>
          </p:cNvPr>
          <p:cNvSpPr txBox="1"/>
          <p:nvPr/>
        </p:nvSpPr>
        <p:spPr>
          <a:xfrm>
            <a:off x="587285" y="2978742"/>
            <a:ext cx="30621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>
                <a:ea typeface="微软雅黑"/>
                <a:cs typeface="Posterama" panose="020B0504020200020000" pitchFamily="34" charset="0"/>
              </a:rPr>
              <a:t>Truck tours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2ABA79-0D67-D537-1AEE-CA9C2AB40367}"/>
              </a:ext>
            </a:extLst>
          </p:cNvPr>
          <p:cNvSpPr txBox="1"/>
          <p:nvPr/>
        </p:nvSpPr>
        <p:spPr>
          <a:xfrm>
            <a:off x="587284" y="4163967"/>
            <a:ext cx="30621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>
                <a:ea typeface="微软雅黑"/>
                <a:cs typeface="Posterama" panose="020B0504020200020000" pitchFamily="34" charset="0"/>
              </a:rPr>
              <a:t>Drone tours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CDDE5D1C-8B78-2EF5-782A-CD967B59C286}"/>
              </a:ext>
            </a:extLst>
          </p:cNvPr>
          <p:cNvSpPr/>
          <p:nvPr/>
        </p:nvSpPr>
        <p:spPr>
          <a:xfrm>
            <a:off x="777240" y="3402117"/>
            <a:ext cx="1592580" cy="291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t-IT" sz="1400"/>
              <a:t>1, 5, 4, 3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1734B29-1E84-A375-9262-7C11C8207B57}"/>
              </a:ext>
            </a:extLst>
          </p:cNvPr>
          <p:cNvSpPr/>
          <p:nvPr/>
        </p:nvSpPr>
        <p:spPr>
          <a:xfrm>
            <a:off x="777240" y="3783042"/>
            <a:ext cx="1592580" cy="291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t-IT" sz="1400"/>
              <a:t>6, 8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E49F41E-1D8F-B07F-AF7F-129AAC769B0E}"/>
              </a:ext>
            </a:extLst>
          </p:cNvPr>
          <p:cNvSpPr/>
          <p:nvPr/>
        </p:nvSpPr>
        <p:spPr>
          <a:xfrm>
            <a:off x="777240" y="4560550"/>
            <a:ext cx="1592580" cy="291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t-IT" sz="1400"/>
              <a:t>7, 9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ABFCC850-9CAE-3E56-6D7B-E65163B2D482}"/>
              </a:ext>
            </a:extLst>
          </p:cNvPr>
          <p:cNvSpPr/>
          <p:nvPr/>
        </p:nvSpPr>
        <p:spPr>
          <a:xfrm>
            <a:off x="4797142" y="2004933"/>
            <a:ext cx="2197608" cy="31538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C0CD81B-85B9-B629-B2E0-6A763BAB3ACA}"/>
              </a:ext>
            </a:extLst>
          </p:cNvPr>
          <p:cNvSpPr/>
          <p:nvPr/>
        </p:nvSpPr>
        <p:spPr>
          <a:xfrm>
            <a:off x="4900339" y="2311864"/>
            <a:ext cx="1980112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t-IT" sz="1400"/>
              <a:t>7, 1, 5, 8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4D3FFBC-C99D-C935-99BB-AADE8EEB07F4}"/>
              </a:ext>
            </a:extLst>
          </p:cNvPr>
          <p:cNvSpPr txBox="1"/>
          <p:nvPr/>
        </p:nvSpPr>
        <p:spPr>
          <a:xfrm>
            <a:off x="4849539" y="2004933"/>
            <a:ext cx="228319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 err="1">
                <a:ea typeface="微软雅黑"/>
                <a:cs typeface="Posterama" panose="020B0504020200020000" pitchFamily="34" charset="0"/>
              </a:rPr>
              <a:t>Absent</a:t>
            </a:r>
            <a:r>
              <a:rPr lang="it-IT" sz="1400">
                <a:ea typeface="微软雅黑"/>
                <a:cs typeface="Posterama" panose="020B0504020200020000" pitchFamily="34" charset="0"/>
              </a:rPr>
              <a:t> customers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7827B3E5-5272-D601-6CE1-06567FD28984}"/>
              </a:ext>
            </a:extLst>
          </p:cNvPr>
          <p:cNvSpPr/>
          <p:nvPr/>
        </p:nvSpPr>
        <p:spPr>
          <a:xfrm>
            <a:off x="4900339" y="2931642"/>
            <a:ext cx="1980112" cy="2120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it-IT" sz="140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E53116D-D72C-FAB1-7450-77ABF28DAB40}"/>
              </a:ext>
            </a:extLst>
          </p:cNvPr>
          <p:cNvSpPr/>
          <p:nvPr/>
        </p:nvSpPr>
        <p:spPr>
          <a:xfrm>
            <a:off x="5089750" y="3402117"/>
            <a:ext cx="1592580" cy="291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t-IT" sz="1400"/>
              <a:t>4, 3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1F5C5D99-9E10-C7B7-9AB6-C0643B3A28C1}"/>
              </a:ext>
            </a:extLst>
          </p:cNvPr>
          <p:cNvSpPr/>
          <p:nvPr/>
        </p:nvSpPr>
        <p:spPr>
          <a:xfrm>
            <a:off x="5089750" y="3783042"/>
            <a:ext cx="1592580" cy="291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t-IT" sz="1400"/>
              <a:t>6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35174314-2DEB-9241-8506-DE4912CEEE5C}"/>
              </a:ext>
            </a:extLst>
          </p:cNvPr>
          <p:cNvSpPr/>
          <p:nvPr/>
        </p:nvSpPr>
        <p:spPr>
          <a:xfrm>
            <a:off x="5089750" y="4560550"/>
            <a:ext cx="1592580" cy="291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t-IT" sz="1400"/>
              <a:t>9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436284D6-A505-6564-FE64-A36F885B31A1}"/>
              </a:ext>
            </a:extLst>
          </p:cNvPr>
          <p:cNvSpPr/>
          <p:nvPr/>
        </p:nvSpPr>
        <p:spPr>
          <a:xfrm>
            <a:off x="9109653" y="2004933"/>
            <a:ext cx="2197608" cy="31538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DFE99B31-ECB0-27CC-EBF4-74E0916D95C1}"/>
              </a:ext>
            </a:extLst>
          </p:cNvPr>
          <p:cNvSpPr/>
          <p:nvPr/>
        </p:nvSpPr>
        <p:spPr>
          <a:xfrm>
            <a:off x="9212850" y="2311864"/>
            <a:ext cx="1980112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it-IT" sz="14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E1B62B8-F4BB-8318-D4C6-D30D8A59CCC2}"/>
              </a:ext>
            </a:extLst>
          </p:cNvPr>
          <p:cNvSpPr txBox="1"/>
          <p:nvPr/>
        </p:nvSpPr>
        <p:spPr>
          <a:xfrm>
            <a:off x="9162050" y="2004933"/>
            <a:ext cx="228319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 err="1">
                <a:ea typeface="微软雅黑"/>
                <a:cs typeface="Posterama" panose="020B0504020200020000" pitchFamily="34" charset="0"/>
              </a:rPr>
              <a:t>Absent</a:t>
            </a:r>
            <a:r>
              <a:rPr lang="it-IT" sz="1400">
                <a:ea typeface="微软雅黑"/>
                <a:cs typeface="Posterama" panose="020B0504020200020000" pitchFamily="34" charset="0"/>
              </a:rPr>
              <a:t> customers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48706918-6A6B-3F0D-E9BA-61A43DE3FC58}"/>
              </a:ext>
            </a:extLst>
          </p:cNvPr>
          <p:cNvSpPr/>
          <p:nvPr/>
        </p:nvSpPr>
        <p:spPr>
          <a:xfrm>
            <a:off x="9212850" y="2931642"/>
            <a:ext cx="1980112" cy="2120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it-IT" sz="140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168377FD-407B-B505-EA65-DC1C416A2E44}"/>
              </a:ext>
            </a:extLst>
          </p:cNvPr>
          <p:cNvSpPr/>
          <p:nvPr/>
        </p:nvSpPr>
        <p:spPr>
          <a:xfrm>
            <a:off x="9402261" y="3402117"/>
            <a:ext cx="1592580" cy="291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t-IT" sz="1400"/>
              <a:t>4, 7, 3</a:t>
            </a: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CCF88EAC-D7A7-B303-7278-56757649AEB4}"/>
              </a:ext>
            </a:extLst>
          </p:cNvPr>
          <p:cNvSpPr/>
          <p:nvPr/>
        </p:nvSpPr>
        <p:spPr>
          <a:xfrm>
            <a:off x="9402261" y="3783042"/>
            <a:ext cx="1592580" cy="291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t-IT" sz="1400"/>
              <a:t>6, 1</a:t>
            </a: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7028055-B158-4764-BB19-B15EA7887EF8}"/>
              </a:ext>
            </a:extLst>
          </p:cNvPr>
          <p:cNvSpPr/>
          <p:nvPr/>
        </p:nvSpPr>
        <p:spPr>
          <a:xfrm>
            <a:off x="9402261" y="4560550"/>
            <a:ext cx="1592580" cy="291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t-IT" sz="1400"/>
              <a:t>9, 5, 8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9CA11828-08E4-CA04-15C0-9771D4C50D17}"/>
              </a:ext>
            </a:extLst>
          </p:cNvPr>
          <p:cNvSpPr txBox="1"/>
          <p:nvPr/>
        </p:nvSpPr>
        <p:spPr>
          <a:xfrm>
            <a:off x="4834709" y="2623865"/>
            <a:ext cx="30621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>
                <a:ea typeface="微软雅黑"/>
                <a:cs typeface="Posterama" panose="020B0504020200020000" pitchFamily="34" charset="0"/>
              </a:rPr>
              <a:t>Tours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EDACE1-D551-FDD0-B466-3566443C25E8}"/>
              </a:ext>
            </a:extLst>
          </p:cNvPr>
          <p:cNvSpPr txBox="1"/>
          <p:nvPr/>
        </p:nvSpPr>
        <p:spPr>
          <a:xfrm>
            <a:off x="4895125" y="2978742"/>
            <a:ext cx="30621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>
                <a:ea typeface="微软雅黑"/>
                <a:cs typeface="Posterama" panose="020B0504020200020000" pitchFamily="34" charset="0"/>
              </a:rPr>
              <a:t>Truck tours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BE01E06-8BA2-54AD-9D9A-8ED382D73021}"/>
              </a:ext>
            </a:extLst>
          </p:cNvPr>
          <p:cNvSpPr txBox="1"/>
          <p:nvPr/>
        </p:nvSpPr>
        <p:spPr>
          <a:xfrm>
            <a:off x="4895124" y="4163967"/>
            <a:ext cx="30621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>
                <a:ea typeface="微软雅黑"/>
                <a:cs typeface="Posterama" panose="020B0504020200020000" pitchFamily="34" charset="0"/>
              </a:rPr>
              <a:t>Drone tours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C0650C0-7E5D-E62A-2227-3D4DE1F7523B}"/>
              </a:ext>
            </a:extLst>
          </p:cNvPr>
          <p:cNvSpPr txBox="1"/>
          <p:nvPr/>
        </p:nvSpPr>
        <p:spPr>
          <a:xfrm>
            <a:off x="9152709" y="2623865"/>
            <a:ext cx="30621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>
                <a:ea typeface="微软雅黑"/>
                <a:cs typeface="Posterama" panose="020B0504020200020000" pitchFamily="34" charset="0"/>
              </a:rPr>
              <a:t>Tours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E206003C-434D-A34F-CF42-BAA3167E5F08}"/>
              </a:ext>
            </a:extLst>
          </p:cNvPr>
          <p:cNvSpPr txBox="1"/>
          <p:nvPr/>
        </p:nvSpPr>
        <p:spPr>
          <a:xfrm>
            <a:off x="9213125" y="2978742"/>
            <a:ext cx="30621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>
                <a:ea typeface="微软雅黑"/>
                <a:cs typeface="Posterama" panose="020B0504020200020000" pitchFamily="34" charset="0"/>
              </a:rPr>
              <a:t>Truck tours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7DB6B5DC-AC8D-91DD-5BCE-72F6FDAC14E0}"/>
              </a:ext>
            </a:extLst>
          </p:cNvPr>
          <p:cNvSpPr txBox="1"/>
          <p:nvPr/>
        </p:nvSpPr>
        <p:spPr>
          <a:xfrm>
            <a:off x="9213124" y="4163967"/>
            <a:ext cx="30621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>
                <a:ea typeface="微软雅黑"/>
                <a:cs typeface="Posterama" panose="020B0504020200020000" pitchFamily="34" charset="0"/>
              </a:rPr>
              <a:t>Drone tours</a:t>
            </a:r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07F08CB9-DD5D-455F-844E-9BC99735011B}"/>
              </a:ext>
            </a:extLst>
          </p:cNvPr>
          <p:cNvSpPr/>
          <p:nvPr/>
        </p:nvSpPr>
        <p:spPr>
          <a:xfrm>
            <a:off x="3300686" y="3119563"/>
            <a:ext cx="890311" cy="89031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8DC8E1D0-4626-61D6-6ADB-0D912AFDBF83}"/>
              </a:ext>
            </a:extLst>
          </p:cNvPr>
          <p:cNvSpPr/>
          <p:nvPr/>
        </p:nvSpPr>
        <p:spPr>
          <a:xfrm>
            <a:off x="7623489" y="3113354"/>
            <a:ext cx="890311" cy="890311"/>
          </a:xfrm>
          <a:prstGeom prst="ellipse">
            <a:avLst/>
          </a:prstGeom>
          <a:solidFill>
            <a:srgbClr val="00B050"/>
          </a:solidFill>
          <a:ln>
            <a:solidFill>
              <a:srgbClr val="064B0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6" name="Immagine 5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80F95E5-112B-A2E9-6E91-2BA65C85A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91" y="3322416"/>
            <a:ext cx="680906" cy="472186"/>
          </a:xfrm>
          <a:prstGeom prst="rect">
            <a:avLst/>
          </a:prstGeom>
        </p:spPr>
      </p:pic>
      <p:pic>
        <p:nvPicPr>
          <p:cNvPr id="58" name="Immagine 5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F744C2E-FAAD-9E15-469A-DB6E79D58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715" y="3339995"/>
            <a:ext cx="783496" cy="496100"/>
          </a:xfrm>
          <a:prstGeom prst="rect">
            <a:avLst/>
          </a:prstGeom>
        </p:spPr>
      </p:pic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3E94241-9691-AF02-759A-534AB8F1849B}"/>
              </a:ext>
            </a:extLst>
          </p:cNvPr>
          <p:cNvCxnSpPr>
            <a:cxnSpLocks/>
          </p:cNvCxnSpPr>
          <p:nvPr/>
        </p:nvCxnSpPr>
        <p:spPr>
          <a:xfrm>
            <a:off x="4328160" y="3571240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445E9B66-24EF-0D2C-4EFD-849FD6437D56}"/>
              </a:ext>
            </a:extLst>
          </p:cNvPr>
          <p:cNvCxnSpPr>
            <a:cxnSpLocks/>
          </p:cNvCxnSpPr>
          <p:nvPr/>
        </p:nvCxnSpPr>
        <p:spPr>
          <a:xfrm>
            <a:off x="2820219" y="3571240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A77358C4-6567-CB3E-8042-C7CE34CD73C9}"/>
              </a:ext>
            </a:extLst>
          </p:cNvPr>
          <p:cNvCxnSpPr>
            <a:cxnSpLocks/>
          </p:cNvCxnSpPr>
          <p:nvPr/>
        </p:nvCxnSpPr>
        <p:spPr>
          <a:xfrm>
            <a:off x="8610600" y="3571240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1D2487CE-C566-7FED-C51C-B002CB8F67E8}"/>
              </a:ext>
            </a:extLst>
          </p:cNvPr>
          <p:cNvCxnSpPr>
            <a:cxnSpLocks/>
          </p:cNvCxnSpPr>
          <p:nvPr/>
        </p:nvCxnSpPr>
        <p:spPr>
          <a:xfrm>
            <a:off x="7102659" y="3571240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EDFECD7-EE19-30C2-B284-4DF0E4E3F6F3}"/>
              </a:ext>
            </a:extLst>
          </p:cNvPr>
          <p:cNvSpPr txBox="1"/>
          <p:nvPr/>
        </p:nvSpPr>
        <p:spPr>
          <a:xfrm>
            <a:off x="1171230" y="1671589"/>
            <a:ext cx="82441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 b="1">
                <a:ea typeface="微软雅黑"/>
                <a:cs typeface="Posterama" panose="020B0504020200020000" pitchFamily="34" charset="0"/>
              </a:rPr>
              <a:t>Solution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C702C6D7-5F9A-F5F0-B163-6AFDADCA6890}"/>
              </a:ext>
            </a:extLst>
          </p:cNvPr>
          <p:cNvSpPr txBox="1"/>
          <p:nvPr/>
        </p:nvSpPr>
        <p:spPr>
          <a:xfrm>
            <a:off x="5483740" y="1668266"/>
            <a:ext cx="82441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 b="1">
                <a:ea typeface="微软雅黑"/>
                <a:cs typeface="Posterama" panose="020B0504020200020000" pitchFamily="34" charset="0"/>
              </a:rPr>
              <a:t>Solution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81C812E5-4FE3-CBA0-E300-F670022229BE}"/>
              </a:ext>
            </a:extLst>
          </p:cNvPr>
          <p:cNvSpPr txBox="1"/>
          <p:nvPr/>
        </p:nvSpPr>
        <p:spPr>
          <a:xfrm>
            <a:off x="9824084" y="1668265"/>
            <a:ext cx="82441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400" b="1">
                <a:ea typeface="微软雅黑"/>
                <a:cs typeface="Posterama" panose="020B0504020200020000" pitchFamily="34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9626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7632440" cy="1115434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>
                <a:latin typeface="Arial Black"/>
              </a:rPr>
              <a:t>         – </a:t>
            </a:r>
            <a:r>
              <a:rPr lang="it-IT" err="1">
                <a:latin typeface="Arial Black"/>
              </a:rPr>
              <a:t>Ruin</a:t>
            </a:r>
            <a:r>
              <a:rPr lang="it-IT">
                <a:latin typeface="Arial Black"/>
              </a:rPr>
              <a:t> </a:t>
            </a:r>
            <a:r>
              <a:rPr lang="it-IT" err="1">
                <a:latin typeface="Arial Black"/>
              </a:rPr>
              <a:t>phase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14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07C4F4-76DB-EE55-CFBB-9C69ED03550A}"/>
              </a:ext>
            </a:extLst>
          </p:cNvPr>
          <p:cNvSpPr txBox="1"/>
          <p:nvPr/>
        </p:nvSpPr>
        <p:spPr>
          <a:xfrm>
            <a:off x="736989" y="1803233"/>
            <a:ext cx="1011464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To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ensure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 the generation of </a:t>
            </a:r>
            <a:r>
              <a:rPr lang="it-IT" sz="2400" b="1" err="1">
                <a:solidFill>
                  <a:srgbClr val="000000"/>
                </a:solidFill>
                <a:ea typeface="微软雅黑"/>
                <a:cs typeface="Posterama"/>
              </a:rPr>
              <a:t>enough</a:t>
            </a:r>
            <a:r>
              <a:rPr lang="it-IT" sz="2400" b="1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b="1" err="1">
                <a:solidFill>
                  <a:srgbClr val="000000"/>
                </a:solidFill>
                <a:ea typeface="微软雅黑"/>
                <a:cs typeface="Posterama"/>
              </a:rPr>
              <a:t>slack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, the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ruin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phase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      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should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Remove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 a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sufficient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number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of truck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Remove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adjacent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truck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Remove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 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strings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of truck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Remove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a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sufficient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number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 of drone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Sweep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a cluster of drone customers</a:t>
            </a:r>
          </a:p>
          <a:p>
            <a:pPr marL="285750" indent="-285750">
              <a:buFont typeface="Calibri"/>
              <a:buChar char="-"/>
            </a:pPr>
            <a:endParaRPr lang="it-IT" sz="2400">
              <a:solidFill>
                <a:srgbClr val="000000"/>
              </a:solidFill>
              <a:ea typeface="微软雅黑"/>
              <a:cs typeface="Posterama"/>
            </a:endParaRPr>
          </a:p>
          <a:p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The </a:t>
            </a:r>
            <a:r>
              <a:rPr lang="it-IT" sz="2400" b="1">
                <a:solidFill>
                  <a:srgbClr val="000000"/>
                </a:solidFill>
                <a:ea typeface="微软雅黑"/>
                <a:cs typeface="Posterama"/>
              </a:rPr>
              <a:t>first </a:t>
            </a:r>
            <a:r>
              <a:rPr lang="it-IT" sz="2400" b="1" err="1">
                <a:solidFill>
                  <a:srgbClr val="000000"/>
                </a:solidFill>
                <a:ea typeface="微软雅黑"/>
                <a:cs typeface="Posterama"/>
              </a:rPr>
              <a:t>three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premises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are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introduced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in 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  <a:hlinkClick r:id="rId3"/>
              </a:rPr>
              <a:t>Slack</a:t>
            </a:r>
            <a:r>
              <a:rPr lang="it-IT" sz="2400">
                <a:solidFill>
                  <a:srgbClr val="AEC0D9"/>
                </a:solidFill>
                <a:ea typeface="微软雅黑"/>
                <a:cs typeface="Posterama"/>
                <a:hlinkClick r:id="rId3"/>
              </a:rPr>
              <a:t> Induction by String Removals for Vehicle Routing Problems, Christiansen &amp; Berge, 2020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  <a:hlinkClick r:id="rId3"/>
              </a:rPr>
              <a:t> 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, the </a:t>
            </a:r>
            <a:r>
              <a:rPr lang="it-IT" sz="2400" b="1">
                <a:solidFill>
                  <a:srgbClr val="000000"/>
                </a:solidFill>
                <a:ea typeface="微软雅黑"/>
                <a:cs typeface="Posterama"/>
              </a:rPr>
              <a:t>last </a:t>
            </a:r>
            <a:r>
              <a:rPr lang="it-IT" sz="2400" b="1" err="1">
                <a:solidFill>
                  <a:srgbClr val="000000"/>
                </a:solidFill>
                <a:ea typeface="微软雅黑"/>
                <a:cs typeface="Posterama"/>
              </a:rPr>
              <a:t>two</a:t>
            </a:r>
            <a:r>
              <a:rPr lang="it-IT" sz="2400" b="1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are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introduced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in </a:t>
            </a:r>
            <a:r>
              <a:rPr lang="it-IT" sz="2400" err="1">
                <a:solidFill>
                  <a:srgbClr val="000000"/>
                </a:solidFill>
                <a:ea typeface="微软雅黑"/>
                <a:cs typeface="Posterama"/>
              </a:rPr>
              <a:t>this</a:t>
            </a:r>
            <a:r>
              <a:rPr lang="it-IT" sz="2400">
                <a:solidFill>
                  <a:srgbClr val="000000"/>
                </a:solidFill>
                <a:ea typeface="微软雅黑"/>
                <a:cs typeface="Posterama"/>
              </a:rPr>
              <a:t> paper. </a:t>
            </a:r>
          </a:p>
        </p:txBody>
      </p:sp>
      <p:pic>
        <p:nvPicPr>
          <p:cNvPr id="2" name="Immagine 1" descr="Immagine che contiene Carattere, Elementi grafici, nero, simbolo&#10;&#10;Descrizione generata automaticamente">
            <a:extLst>
              <a:ext uri="{FF2B5EF4-FFF2-40B4-BE49-F238E27FC236}">
                <a16:creationId xmlns:a16="http://schemas.microsoft.com/office/drawing/2014/main" id="{8FA869AE-F454-4CC6-9288-C86ED59E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13" y="687799"/>
            <a:ext cx="1510030" cy="589776"/>
          </a:xfrm>
          <a:prstGeom prst="rect">
            <a:avLst/>
          </a:prstGeom>
        </p:spPr>
      </p:pic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6228C4B-9935-4914-13BC-26B5DEAC4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708" y="1883669"/>
            <a:ext cx="497011" cy="3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05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7632440" cy="1115434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>
                <a:latin typeface="Arial Black"/>
              </a:rPr>
              <a:t>     – </a:t>
            </a:r>
            <a:r>
              <a:rPr lang="it-IT" err="1">
                <a:latin typeface="Arial Black"/>
              </a:rPr>
              <a:t>Sweep</a:t>
            </a:r>
            <a:r>
              <a:rPr lang="it-IT">
                <a:latin typeface="Arial Black"/>
              </a:rPr>
              <a:t> </a:t>
            </a:r>
            <a:r>
              <a:rPr lang="it-IT" err="1">
                <a:latin typeface="Arial Black"/>
              </a:rPr>
              <a:t>removal</a:t>
            </a:r>
            <a:r>
              <a:rPr lang="it-IT">
                <a:latin typeface="Arial Black"/>
              </a:rPr>
              <a:t> 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15</a:t>
            </a:r>
          </a:p>
        </p:txBody>
      </p:sp>
      <p:pic>
        <p:nvPicPr>
          <p:cNvPr id="7" name="Immagine 6" descr="Immagine che contiene nero, Elementi grafici, simbolo&#10;&#10;Descrizione generata automaticamente">
            <a:extLst>
              <a:ext uri="{FF2B5EF4-FFF2-40B4-BE49-F238E27FC236}">
                <a16:creationId xmlns:a16="http://schemas.microsoft.com/office/drawing/2014/main" id="{6A735C90-4842-F3EF-0E50-21561865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6" y="715466"/>
            <a:ext cx="1045739" cy="662149"/>
          </a:xfrm>
          <a:prstGeom prst="rect">
            <a:avLst/>
          </a:prstGeom>
        </p:spPr>
      </p:pic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C96080E-3F6E-872A-E2C6-57FBAD8E7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06" y="2078775"/>
            <a:ext cx="5852074" cy="2992392"/>
          </a:xfrm>
          <a:prstGeom prst="rect">
            <a:avLst/>
          </a:prstGeom>
        </p:spPr>
      </p:pic>
      <p:pic>
        <p:nvPicPr>
          <p:cNvPr id="12" name="Immagine 11" descr="Immagine che contiene cerchio, arte&#10;&#10;Descrizione generata automaticamente">
            <a:extLst>
              <a:ext uri="{FF2B5EF4-FFF2-40B4-BE49-F238E27FC236}">
                <a16:creationId xmlns:a16="http://schemas.microsoft.com/office/drawing/2014/main" id="{2D7C40A4-DEFD-77DE-1CF0-9A5D9F9D6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883" y="4234652"/>
            <a:ext cx="2195334" cy="2165830"/>
          </a:xfrm>
          <a:prstGeom prst="rect">
            <a:avLst/>
          </a:prstGeom>
        </p:spPr>
      </p:pic>
      <p:pic>
        <p:nvPicPr>
          <p:cNvPr id="14" name="Immagine 13" descr="Immagine che contiene schermata, cerchio, arte&#10;&#10;Descrizione generata automaticamente">
            <a:extLst>
              <a:ext uri="{FF2B5EF4-FFF2-40B4-BE49-F238E27FC236}">
                <a16:creationId xmlns:a16="http://schemas.microsoft.com/office/drawing/2014/main" id="{242C0082-C536-C771-5345-43CDA870F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883" y="1068248"/>
            <a:ext cx="2892817" cy="2360752"/>
          </a:xfrm>
          <a:prstGeom prst="rect">
            <a:avLst/>
          </a:prstGeom>
        </p:spPr>
      </p:pic>
      <p:pic>
        <p:nvPicPr>
          <p:cNvPr id="16" name="Immagine 15" descr="Immagine che contiene nero, schermata, oscurità, design&#10;&#10;Descrizione generata automaticamente">
            <a:extLst>
              <a:ext uri="{FF2B5EF4-FFF2-40B4-BE49-F238E27FC236}">
                <a16:creationId xmlns:a16="http://schemas.microsoft.com/office/drawing/2014/main" id="{D29E7907-3A07-EB0E-96E1-5F2C2D894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359518" y="3662039"/>
            <a:ext cx="716064" cy="24998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8877A3-C6AF-DEC1-EFC3-8F910C83F3BB}"/>
              </a:ext>
            </a:extLst>
          </p:cNvPr>
          <p:cNvSpPr txBox="1"/>
          <p:nvPr/>
        </p:nvSpPr>
        <p:spPr>
          <a:xfrm>
            <a:off x="9780603" y="1383331"/>
            <a:ext cx="889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BE3E0F3-946F-8D49-3D56-06A9F0256F8F}"/>
              </a:ext>
            </a:extLst>
          </p:cNvPr>
          <p:cNvSpPr txBox="1"/>
          <p:nvPr/>
        </p:nvSpPr>
        <p:spPr>
          <a:xfrm>
            <a:off x="9646490" y="2882947"/>
            <a:ext cx="161891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polar</a:t>
            </a:r>
            <a:r>
              <a:rPr lang="it-IT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it-IT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axis</a:t>
            </a:r>
            <a:endParaRPr lang="it-IT" sz="180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ABEFD3-6715-3895-559F-5F569863CEA6}"/>
              </a:ext>
            </a:extLst>
          </p:cNvPr>
          <p:cNvSpPr txBox="1"/>
          <p:nvPr/>
        </p:nvSpPr>
        <p:spPr>
          <a:xfrm>
            <a:off x="9240639" y="2260959"/>
            <a:ext cx="161891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l-GR"/>
              <a:t>θ</a:t>
            </a:r>
            <a:r>
              <a:rPr lang="it-IT" baseline="-25000" err="1"/>
              <a:t>axis</a:t>
            </a:r>
            <a:endParaRPr lang="it-IT" sz="1800" baseline="-2500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94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7632440" cy="1115434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>
                <a:latin typeface="Arial Black"/>
              </a:rPr>
              <a:t>     – Random </a:t>
            </a:r>
            <a:r>
              <a:rPr lang="it-IT" err="1">
                <a:latin typeface="Arial Black"/>
              </a:rPr>
              <a:t>removal</a:t>
            </a:r>
            <a:r>
              <a:rPr lang="it-IT">
                <a:latin typeface="Arial Black"/>
              </a:rPr>
              <a:t> 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16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07C4F4-76DB-EE55-CFBB-9C69ED03550A}"/>
              </a:ext>
            </a:extLst>
          </p:cNvPr>
          <p:cNvSpPr txBox="1"/>
          <p:nvPr/>
        </p:nvSpPr>
        <p:spPr>
          <a:xfrm>
            <a:off x="646821" y="1769028"/>
            <a:ext cx="10114642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rgbClr val="000000"/>
                </a:solidFill>
                <a:ea typeface="+mn-lt"/>
                <a:cs typeface="+mn-lt"/>
              </a:rPr>
              <a:t>A </a:t>
            </a:r>
            <a:r>
              <a:rPr lang="it-IT" sz="3200" err="1">
                <a:solidFill>
                  <a:srgbClr val="000000"/>
                </a:solidFill>
                <a:ea typeface="+mn-lt"/>
                <a:cs typeface="+mn-lt"/>
              </a:rPr>
              <a:t>number</a:t>
            </a:r>
            <a:r>
              <a:rPr lang="it-IT" sz="3200">
                <a:solidFill>
                  <a:srgbClr val="000000"/>
                </a:solidFill>
                <a:ea typeface="+mn-lt"/>
                <a:cs typeface="+mn-lt"/>
              </a:rPr>
              <a:t>     </a:t>
            </a:r>
            <a:r>
              <a:rPr lang="it-IT" sz="320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it-IT" sz="3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3200" err="1">
                <a:solidFill>
                  <a:srgbClr val="000000"/>
                </a:solidFill>
                <a:ea typeface="+mn-lt"/>
                <a:cs typeface="+mn-lt"/>
              </a:rPr>
              <a:t>randomly</a:t>
            </a:r>
            <a:r>
              <a:rPr lang="it-IT" sz="3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3200" err="1">
                <a:solidFill>
                  <a:srgbClr val="000000"/>
                </a:solidFill>
                <a:ea typeface="+mn-lt"/>
                <a:cs typeface="+mn-lt"/>
              </a:rPr>
              <a:t>chosen</a:t>
            </a:r>
            <a:r>
              <a:rPr lang="it-IT" sz="3200">
                <a:solidFill>
                  <a:srgbClr val="000000"/>
                </a:solidFill>
                <a:ea typeface="+mn-lt"/>
                <a:cs typeface="+mn-lt"/>
              </a:rPr>
              <a:t> in range </a:t>
            </a:r>
            <a:r>
              <a:rPr lang="it-IT" sz="3200" err="1">
                <a:solidFill>
                  <a:srgbClr val="000000"/>
                </a:solidFill>
                <a:ea typeface="+mn-lt"/>
                <a:cs typeface="+mn-lt"/>
              </a:rPr>
              <a:t>between</a:t>
            </a:r>
            <a:endParaRPr lang="it-IT" sz="3200">
              <a:solidFill>
                <a:srgbClr val="000000"/>
              </a:solidFill>
              <a:ea typeface="+mn-lt"/>
              <a:cs typeface="+mn-lt"/>
            </a:endParaRPr>
          </a:p>
          <a:p>
            <a:endParaRPr lang="it-IT" sz="320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ea typeface="+mn-lt"/>
                <a:cs typeface="+mn-lt"/>
              </a:rPr>
              <a:t>    </a:t>
            </a:r>
            <a:r>
              <a:rPr lang="it-IT" sz="3200" err="1">
                <a:ea typeface="+mn-lt"/>
                <a:cs typeface="+mn-lt"/>
              </a:rPr>
              <a:t>randomly</a:t>
            </a:r>
            <a:r>
              <a:rPr lang="it-IT" sz="3200">
                <a:ea typeface="+mn-lt"/>
                <a:cs typeface="+mn-lt"/>
              </a:rPr>
              <a:t> </a:t>
            </a:r>
            <a:r>
              <a:rPr lang="it-IT" sz="3200" err="1">
                <a:ea typeface="+mn-lt"/>
                <a:cs typeface="+mn-lt"/>
              </a:rPr>
              <a:t>chosen</a:t>
            </a:r>
            <a:r>
              <a:rPr lang="it-IT" sz="3200">
                <a:ea typeface="+mn-lt"/>
                <a:cs typeface="+mn-lt"/>
              </a:rPr>
              <a:t> drone customers are </a:t>
            </a:r>
            <a:r>
              <a:rPr lang="it-IT" sz="3200" err="1">
                <a:ea typeface="+mn-lt"/>
                <a:cs typeface="+mn-lt"/>
              </a:rPr>
              <a:t>removed</a:t>
            </a:r>
            <a:r>
              <a:rPr lang="it-IT" sz="3200">
                <a:ea typeface="+mn-lt"/>
                <a:cs typeface="+mn-lt"/>
              </a:rPr>
              <a:t> from the </a:t>
            </a:r>
            <a:r>
              <a:rPr lang="it-IT" sz="3200" err="1">
                <a:ea typeface="+mn-lt"/>
                <a:cs typeface="+mn-lt"/>
              </a:rPr>
              <a:t>solution</a:t>
            </a:r>
            <a:endParaRPr lang="it-IT" sz="3200">
              <a:ea typeface="+mn-lt"/>
              <a:cs typeface="+mn-lt"/>
            </a:endParaRPr>
          </a:p>
          <a:p>
            <a:pPr marL="342900" indent="-342900">
              <a:buFont typeface="Calibri"/>
              <a:buChar char="-"/>
            </a:pPr>
            <a:endParaRPr lang="it-IT" sz="3200">
              <a:ea typeface="+mn-lt"/>
              <a:cs typeface="+mn-lt"/>
            </a:endParaRPr>
          </a:p>
          <a:p>
            <a:r>
              <a:rPr lang="it-IT" sz="3200" err="1">
                <a:ea typeface="+mn-lt"/>
                <a:cs typeface="+mn-lt"/>
              </a:rPr>
              <a:t>Each</a:t>
            </a:r>
            <a:r>
              <a:rPr lang="it-IT" sz="3200">
                <a:ea typeface="+mn-lt"/>
                <a:cs typeface="+mn-lt"/>
              </a:rPr>
              <a:t>       </a:t>
            </a:r>
            <a:r>
              <a:rPr lang="it-IT" sz="3200" err="1">
                <a:ea typeface="+mn-lt"/>
                <a:cs typeface="+mn-lt"/>
              </a:rPr>
              <a:t>phase</a:t>
            </a:r>
            <a:r>
              <a:rPr lang="it-IT" sz="3200">
                <a:ea typeface="+mn-lt"/>
                <a:cs typeface="+mn-lt"/>
              </a:rPr>
              <a:t> starts with </a:t>
            </a:r>
            <a:r>
              <a:rPr lang="it-IT" sz="3200" err="1">
                <a:ea typeface="+mn-lt"/>
                <a:cs typeface="+mn-lt"/>
              </a:rPr>
              <a:t>either</a:t>
            </a:r>
            <a:r>
              <a:rPr lang="it-IT" sz="3200">
                <a:ea typeface="+mn-lt"/>
                <a:cs typeface="+mn-lt"/>
              </a:rPr>
              <a:t> a </a:t>
            </a:r>
            <a:r>
              <a:rPr lang="it-IT" sz="3200" b="1" err="1">
                <a:ea typeface="+mn-lt"/>
                <a:cs typeface="+mn-lt"/>
              </a:rPr>
              <a:t>Sweep</a:t>
            </a:r>
            <a:r>
              <a:rPr lang="it-IT" sz="3200" b="1">
                <a:ea typeface="+mn-lt"/>
                <a:cs typeface="+mn-lt"/>
              </a:rPr>
              <a:t> </a:t>
            </a:r>
            <a:r>
              <a:rPr lang="it-IT" sz="3200" b="1" err="1">
                <a:ea typeface="+mn-lt"/>
                <a:cs typeface="+mn-lt"/>
              </a:rPr>
              <a:t>removal</a:t>
            </a:r>
            <a:r>
              <a:rPr lang="it-IT" sz="3200" b="1">
                <a:ea typeface="+mn-lt"/>
                <a:cs typeface="+mn-lt"/>
              </a:rPr>
              <a:t> </a:t>
            </a:r>
            <a:r>
              <a:rPr lang="it-IT" sz="3200">
                <a:ea typeface="+mn-lt"/>
                <a:cs typeface="+mn-lt"/>
              </a:rPr>
              <a:t>or a </a:t>
            </a:r>
            <a:r>
              <a:rPr lang="it-IT" sz="3200" b="1">
                <a:ea typeface="+mn-lt"/>
                <a:cs typeface="+mn-lt"/>
              </a:rPr>
              <a:t>Random </a:t>
            </a:r>
            <a:r>
              <a:rPr lang="it-IT" sz="3200" b="1" err="1">
                <a:ea typeface="+mn-lt"/>
                <a:cs typeface="+mn-lt"/>
              </a:rPr>
              <a:t>removal</a:t>
            </a:r>
            <a:r>
              <a:rPr lang="it-IT" sz="3200">
                <a:ea typeface="+mn-lt"/>
                <a:cs typeface="+mn-lt"/>
              </a:rPr>
              <a:t>. The </a:t>
            </a:r>
            <a:r>
              <a:rPr lang="it-IT" sz="3200" err="1">
                <a:ea typeface="+mn-lt"/>
                <a:cs typeface="+mn-lt"/>
              </a:rPr>
              <a:t>selection</a:t>
            </a:r>
            <a:r>
              <a:rPr lang="it-IT" sz="3200">
                <a:ea typeface="+mn-lt"/>
                <a:cs typeface="+mn-lt"/>
              </a:rPr>
              <a:t> in </a:t>
            </a:r>
            <a:r>
              <a:rPr lang="it-IT" sz="3200" err="1">
                <a:ea typeface="+mn-lt"/>
                <a:cs typeface="+mn-lt"/>
              </a:rPr>
              <a:t>randomic</a:t>
            </a:r>
            <a:br>
              <a:rPr lang="it-IT" sz="2400">
                <a:solidFill>
                  <a:srgbClr val="000000"/>
                </a:solidFill>
                <a:ea typeface="+mn-lt"/>
                <a:cs typeface="+mn-lt"/>
              </a:rPr>
            </a:br>
            <a:endParaRPr lang="it-IT" sz="24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991F05D-8127-CCD4-0026-990BE8F2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2" y="2326303"/>
            <a:ext cx="2085417" cy="503647"/>
          </a:xfrm>
          <a:prstGeom prst="rect">
            <a:avLst/>
          </a:prstGeom>
        </p:spPr>
      </p:pic>
      <p:pic>
        <p:nvPicPr>
          <p:cNvPr id="11" name="Immagine 1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BF97E3E-02E8-B18C-53DB-F3D88B980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478" y="1894426"/>
            <a:ext cx="322707" cy="452422"/>
          </a:xfrm>
          <a:prstGeom prst="rect">
            <a:avLst/>
          </a:prstGeom>
        </p:spPr>
      </p:pic>
      <p:pic>
        <p:nvPicPr>
          <p:cNvPr id="12" name="Immagine 1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17A1AA2-0706-6935-EFC0-F24A1F800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055" y="2871337"/>
            <a:ext cx="322707" cy="452422"/>
          </a:xfrm>
          <a:prstGeom prst="rect">
            <a:avLst/>
          </a:prstGeom>
        </p:spPr>
      </p:pic>
      <p:pic>
        <p:nvPicPr>
          <p:cNvPr id="13" name="Immagine 1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20B020E0-00CD-AE21-2EE7-EBC511DA5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587" y="4277058"/>
            <a:ext cx="745065" cy="471766"/>
          </a:xfrm>
          <a:prstGeom prst="rect">
            <a:avLst/>
          </a:prstGeom>
        </p:spPr>
      </p:pic>
      <p:pic>
        <p:nvPicPr>
          <p:cNvPr id="14" name="Immagine 13" descr="Immagine che contiene nero, Elementi grafici, simbolo&#10;&#10;Descrizione generata automaticamente">
            <a:extLst>
              <a:ext uri="{FF2B5EF4-FFF2-40B4-BE49-F238E27FC236}">
                <a16:creationId xmlns:a16="http://schemas.microsoft.com/office/drawing/2014/main" id="{5D45DAE4-47DD-3FF3-2B72-12A23A0EC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26" y="715466"/>
            <a:ext cx="1045739" cy="6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0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7632440" cy="1115434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>
                <a:latin typeface="Arial Black"/>
              </a:rPr>
              <a:t>     – </a:t>
            </a:r>
            <a:r>
              <a:rPr lang="it-IT" err="1">
                <a:latin typeface="Arial Black"/>
              </a:rPr>
              <a:t>String</a:t>
            </a:r>
            <a:r>
              <a:rPr lang="it-IT">
                <a:latin typeface="Arial Black"/>
              </a:rPr>
              <a:t> </a:t>
            </a:r>
            <a:r>
              <a:rPr lang="it-IT" err="1">
                <a:latin typeface="Arial Black"/>
              </a:rPr>
              <a:t>removal</a:t>
            </a:r>
            <a:r>
              <a:rPr lang="it-IT">
                <a:latin typeface="Arial Black"/>
              </a:rPr>
              <a:t> 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17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F317A5-8CD9-239B-B208-F8AD1825C0E9}"/>
              </a:ext>
            </a:extLst>
          </p:cNvPr>
          <p:cNvSpPr txBox="1"/>
          <p:nvPr/>
        </p:nvSpPr>
        <p:spPr>
          <a:xfrm>
            <a:off x="8338257" y="2656929"/>
            <a:ext cx="3214648" cy="1544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The </a:t>
            </a:r>
            <a:r>
              <a:rPr lang="it-IT" sz="2000" dirty="0" err="1">
                <a:solidFill>
                  <a:srgbClr val="000000"/>
                </a:solidFill>
                <a:ea typeface="微软雅黑"/>
                <a:cs typeface="Posterama"/>
              </a:rPr>
              <a:t>String</a:t>
            </a: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dirty="0" err="1">
                <a:solidFill>
                  <a:srgbClr val="000000"/>
                </a:solidFill>
                <a:ea typeface="微软雅黑"/>
                <a:cs typeface="Posterama"/>
              </a:rPr>
              <a:t>removal</a:t>
            </a: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dirty="0" err="1">
                <a:solidFill>
                  <a:srgbClr val="000000"/>
                </a:solidFill>
                <a:ea typeface="微软雅黑"/>
                <a:cs typeface="Posterama"/>
              </a:rPr>
              <a:t>is</a:t>
            </a: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dirty="0" err="1">
                <a:solidFill>
                  <a:srgbClr val="000000"/>
                </a:solidFill>
                <a:ea typeface="微软雅黑"/>
                <a:cs typeface="Posterama"/>
              </a:rPr>
              <a:t>applied</a:t>
            </a: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b="1" dirty="0">
                <a:solidFill>
                  <a:srgbClr val="000000"/>
                </a:solidFill>
                <a:ea typeface="微软雅黑"/>
                <a:cs typeface="Posterama"/>
              </a:rPr>
              <a:t>after</a:t>
            </a: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 the </a:t>
            </a:r>
            <a:r>
              <a:rPr lang="it-IT" sz="2000" dirty="0" err="1">
                <a:solidFill>
                  <a:srgbClr val="000000"/>
                </a:solidFill>
                <a:ea typeface="微软雅黑"/>
                <a:cs typeface="Posterama"/>
              </a:rPr>
              <a:t>initial</a:t>
            </a: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dirty="0" err="1">
                <a:solidFill>
                  <a:srgbClr val="000000"/>
                </a:solidFill>
                <a:ea typeface="微软雅黑"/>
                <a:cs typeface="Posterama"/>
              </a:rPr>
              <a:t>ruin</a:t>
            </a: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dirty="0" err="1">
                <a:solidFill>
                  <a:srgbClr val="000000"/>
                </a:solidFill>
                <a:ea typeface="微软雅黑"/>
                <a:cs typeface="Posterama"/>
              </a:rPr>
              <a:t>phase</a:t>
            </a: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 (</a:t>
            </a:r>
            <a:r>
              <a:rPr lang="it-IT" sz="2000" dirty="0" err="1">
                <a:solidFill>
                  <a:srgbClr val="000000"/>
                </a:solidFill>
                <a:ea typeface="微软雅黑"/>
                <a:cs typeface="Posterama"/>
              </a:rPr>
              <a:t>either</a:t>
            </a: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dirty="0" err="1">
                <a:solidFill>
                  <a:srgbClr val="000000"/>
                </a:solidFill>
                <a:ea typeface="微软雅黑"/>
                <a:cs typeface="Posterama"/>
              </a:rPr>
              <a:t>Sweep</a:t>
            </a: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 or Random </a:t>
            </a:r>
            <a:r>
              <a:rPr lang="it-IT" sz="2000" dirty="0" err="1">
                <a:solidFill>
                  <a:srgbClr val="000000"/>
                </a:solidFill>
                <a:ea typeface="微软雅黑"/>
                <a:cs typeface="Posterama"/>
              </a:rPr>
              <a:t>removal</a:t>
            </a:r>
            <a:r>
              <a:rPr lang="it-IT" sz="2000" dirty="0">
                <a:solidFill>
                  <a:srgbClr val="000000"/>
                </a:solidFill>
                <a:ea typeface="微软雅黑"/>
                <a:cs typeface="Posterama"/>
              </a:rPr>
              <a:t>)</a:t>
            </a:r>
            <a:endParaRPr lang="it-IT" sz="20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4F286C6-E49A-E41A-B023-11C243B3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84" y="1611490"/>
            <a:ext cx="6486158" cy="4285496"/>
          </a:xfrm>
          <a:prstGeom prst="rect">
            <a:avLst/>
          </a:prstGeom>
        </p:spPr>
      </p:pic>
      <p:pic>
        <p:nvPicPr>
          <p:cNvPr id="12" name="Immagine 11" descr="Immagine che contiene nero, Elementi grafici, simbolo&#10;&#10;Descrizione generata automaticamente">
            <a:extLst>
              <a:ext uri="{FF2B5EF4-FFF2-40B4-BE49-F238E27FC236}">
                <a16:creationId xmlns:a16="http://schemas.microsoft.com/office/drawing/2014/main" id="{CF000DC3-4594-E6A6-B0F8-69E60BDFB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26" y="715466"/>
            <a:ext cx="1045739" cy="662149"/>
          </a:xfrm>
          <a:prstGeom prst="rect">
            <a:avLst/>
          </a:prstGeom>
        </p:spPr>
      </p:pic>
      <p:sp>
        <p:nvSpPr>
          <p:cNvPr id="3" name="Rettangolo con due angoli in diagonale ritagliati 2">
            <a:extLst>
              <a:ext uri="{FF2B5EF4-FFF2-40B4-BE49-F238E27FC236}">
                <a16:creationId xmlns:a16="http://schemas.microsoft.com/office/drawing/2014/main" id="{9DC7E712-8B21-0859-476E-7D5752502A5A}"/>
              </a:ext>
            </a:extLst>
          </p:cNvPr>
          <p:cNvSpPr/>
          <p:nvPr/>
        </p:nvSpPr>
        <p:spPr>
          <a:xfrm>
            <a:off x="8209938" y="2617696"/>
            <a:ext cx="3342967" cy="1698665"/>
          </a:xfrm>
          <a:prstGeom prst="snip2Diag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0B07867-D437-2A3D-A9A0-D001B8F04B51}"/>
              </a:ext>
            </a:extLst>
          </p:cNvPr>
          <p:cNvCxnSpPr>
            <a:cxnSpLocks/>
          </p:cNvCxnSpPr>
          <p:nvPr/>
        </p:nvCxnSpPr>
        <p:spPr>
          <a:xfrm flipV="1">
            <a:off x="8194698" y="2616832"/>
            <a:ext cx="3103222" cy="864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12F73C-520D-5A49-BD50-C5BC7EE0B901}"/>
              </a:ext>
            </a:extLst>
          </p:cNvPr>
          <p:cNvCxnSpPr>
            <a:cxnSpLocks/>
          </p:cNvCxnSpPr>
          <p:nvPr/>
        </p:nvCxnSpPr>
        <p:spPr>
          <a:xfrm>
            <a:off x="11268207" y="2608269"/>
            <a:ext cx="299938" cy="310191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agono 8">
            <a:extLst>
              <a:ext uri="{FF2B5EF4-FFF2-40B4-BE49-F238E27FC236}">
                <a16:creationId xmlns:a16="http://schemas.microsoft.com/office/drawing/2014/main" id="{BC999D10-7346-992D-33BB-96FF5F51DD8C}"/>
              </a:ext>
            </a:extLst>
          </p:cNvPr>
          <p:cNvSpPr/>
          <p:nvPr/>
        </p:nvSpPr>
        <p:spPr>
          <a:xfrm>
            <a:off x="11187157" y="2552266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Esagono 10">
            <a:extLst>
              <a:ext uri="{FF2B5EF4-FFF2-40B4-BE49-F238E27FC236}">
                <a16:creationId xmlns:a16="http://schemas.microsoft.com/office/drawing/2014/main" id="{3E3E2616-F694-7169-020A-5976C2F0EBDA}"/>
              </a:ext>
            </a:extLst>
          </p:cNvPr>
          <p:cNvSpPr/>
          <p:nvPr/>
        </p:nvSpPr>
        <p:spPr>
          <a:xfrm>
            <a:off x="11479433" y="2830122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049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18</a:t>
            </a:r>
          </a:p>
        </p:txBody>
      </p:sp>
      <p:pic>
        <p:nvPicPr>
          <p:cNvPr id="2" name="Immagine 1" descr="Immagine che contiene Carattere, Elementi grafici, nero, simbolo&#10;&#10;Descrizione generata automaticamente">
            <a:extLst>
              <a:ext uri="{FF2B5EF4-FFF2-40B4-BE49-F238E27FC236}">
                <a16:creationId xmlns:a16="http://schemas.microsoft.com/office/drawing/2014/main" id="{DD0E790D-6C16-4D62-35C8-903117DF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13" y="687799"/>
            <a:ext cx="1510030" cy="589776"/>
          </a:xfrm>
          <a:prstGeom prst="rect">
            <a:avLst/>
          </a:prstGeom>
        </p:spPr>
      </p:pic>
      <p:sp>
        <p:nvSpPr>
          <p:cNvPr id="6" name="Titolo 9">
            <a:extLst>
              <a:ext uri="{FF2B5EF4-FFF2-40B4-BE49-F238E27FC236}">
                <a16:creationId xmlns:a16="http://schemas.microsoft.com/office/drawing/2014/main" id="{94752E5B-DCCE-F415-825D-54598377F755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10868858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it-IT">
                <a:latin typeface="Arial Black"/>
              </a:rPr>
              <a:t>         – </a:t>
            </a:r>
            <a:r>
              <a:rPr lang="it-IT" err="1">
                <a:latin typeface="Arial Black"/>
              </a:rPr>
              <a:t>Reconstruct</a:t>
            </a:r>
            <a:r>
              <a:rPr lang="it-IT">
                <a:latin typeface="Arial Black"/>
              </a:rPr>
              <a:t> </a:t>
            </a:r>
            <a:r>
              <a:rPr lang="it-IT" err="1">
                <a:latin typeface="Arial Black"/>
              </a:rPr>
              <a:t>phase</a:t>
            </a:r>
            <a:endParaRPr lang="it-IT"/>
          </a:p>
        </p:txBody>
      </p:sp>
      <p:pic>
        <p:nvPicPr>
          <p:cNvPr id="11" name="Immagine 1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3955BE6-4CD5-A960-1480-F31D87A4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24" y="1535826"/>
            <a:ext cx="6176696" cy="461405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6641A18-8F80-45B5-F54A-F7A8A284B454}"/>
              </a:ext>
            </a:extLst>
          </p:cNvPr>
          <p:cNvCxnSpPr>
            <a:cxnSpLocks/>
          </p:cNvCxnSpPr>
          <p:nvPr/>
        </p:nvCxnSpPr>
        <p:spPr>
          <a:xfrm>
            <a:off x="7098890" y="2900516"/>
            <a:ext cx="1219200" cy="2851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75F1466-34E7-194D-C895-8D4F31CA2448}"/>
              </a:ext>
            </a:extLst>
          </p:cNvPr>
          <p:cNvCxnSpPr>
            <a:cxnSpLocks/>
          </p:cNvCxnSpPr>
          <p:nvPr/>
        </p:nvCxnSpPr>
        <p:spPr>
          <a:xfrm flipV="1">
            <a:off x="7098890" y="3429000"/>
            <a:ext cx="1219200" cy="4940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ttangolo con due angoli in diagonale ritagliati 12">
            <a:extLst>
              <a:ext uri="{FF2B5EF4-FFF2-40B4-BE49-F238E27FC236}">
                <a16:creationId xmlns:a16="http://schemas.microsoft.com/office/drawing/2014/main" id="{E352C01D-AADC-890E-2695-E3ADEAD848D9}"/>
              </a:ext>
            </a:extLst>
          </p:cNvPr>
          <p:cNvSpPr/>
          <p:nvPr/>
        </p:nvSpPr>
        <p:spPr>
          <a:xfrm>
            <a:off x="8418518" y="2841612"/>
            <a:ext cx="3389433" cy="1014108"/>
          </a:xfrm>
          <a:prstGeom prst="snip2Diag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immagine 15">
            <a:extLst>
              <a:ext uri="{FF2B5EF4-FFF2-40B4-BE49-F238E27FC236}">
                <a16:creationId xmlns:a16="http://schemas.microsoft.com/office/drawing/2014/main" id="{4562982B-84CD-F87F-5909-FC00368852AC}"/>
              </a:ext>
            </a:extLst>
          </p:cNvPr>
          <p:cNvSpPr txBox="1">
            <a:spLocks/>
          </p:cNvSpPr>
          <p:nvPr/>
        </p:nvSpPr>
        <p:spPr>
          <a:xfrm>
            <a:off x="8574588" y="3002772"/>
            <a:ext cx="3172403" cy="1531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</a:rPr>
              <a:t>This check is skipped when</a:t>
            </a:r>
          </a:p>
          <a:p>
            <a:r>
              <a:rPr lang="en-US" altLang="en-US" sz="1800">
                <a:solidFill>
                  <a:schemeClr val="tx1"/>
                </a:solidFill>
              </a:rPr>
              <a:t>                       (first iteration)</a:t>
            </a:r>
          </a:p>
        </p:txBody>
      </p:sp>
      <p:pic>
        <p:nvPicPr>
          <p:cNvPr id="18" name="Immagine 1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ABD800C-123D-F32D-37FB-C75A48546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880" y="3308716"/>
            <a:ext cx="1588123" cy="314596"/>
          </a:xfrm>
          <a:prstGeom prst="rect">
            <a:avLst/>
          </a:prstGeom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1408B28A-9357-087D-0857-95DAB557D114}"/>
              </a:ext>
            </a:extLst>
          </p:cNvPr>
          <p:cNvCxnSpPr>
            <a:cxnSpLocks/>
          </p:cNvCxnSpPr>
          <p:nvPr/>
        </p:nvCxnSpPr>
        <p:spPr>
          <a:xfrm>
            <a:off x="8404091" y="2841612"/>
            <a:ext cx="3248670" cy="0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89C5B14-3F46-53FA-7E83-C62C2C822B56}"/>
              </a:ext>
            </a:extLst>
          </p:cNvPr>
          <p:cNvCxnSpPr>
            <a:cxnSpLocks/>
          </p:cNvCxnSpPr>
          <p:nvPr/>
        </p:nvCxnSpPr>
        <p:spPr>
          <a:xfrm>
            <a:off x="11645924" y="2842086"/>
            <a:ext cx="176454" cy="188944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agono 9">
            <a:extLst>
              <a:ext uri="{FF2B5EF4-FFF2-40B4-BE49-F238E27FC236}">
                <a16:creationId xmlns:a16="http://schemas.microsoft.com/office/drawing/2014/main" id="{4AAB3CB9-F0E2-6F90-E974-A98ECB97690F}"/>
              </a:ext>
            </a:extLst>
          </p:cNvPr>
          <p:cNvSpPr/>
          <p:nvPr/>
        </p:nvSpPr>
        <p:spPr>
          <a:xfrm>
            <a:off x="11554030" y="2776182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Esagono 11">
            <a:extLst>
              <a:ext uri="{FF2B5EF4-FFF2-40B4-BE49-F238E27FC236}">
                <a16:creationId xmlns:a16="http://schemas.microsoft.com/office/drawing/2014/main" id="{8C45B3AF-9E38-E29B-12F8-63620B480280}"/>
              </a:ext>
            </a:extLst>
          </p:cNvPr>
          <p:cNvSpPr/>
          <p:nvPr/>
        </p:nvSpPr>
        <p:spPr>
          <a:xfrm>
            <a:off x="11741693" y="2969784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604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algn="l"/>
            <a:r>
              <a:rPr lang="it-IT">
                <a:latin typeface="Arial Black"/>
              </a:rPr>
              <a:t>    – </a:t>
            </a:r>
            <a:r>
              <a:rPr lang="it-IT" err="1">
                <a:latin typeface="Arial Black"/>
              </a:rPr>
              <a:t>Absent</a:t>
            </a:r>
            <a:r>
              <a:rPr lang="it-IT">
                <a:latin typeface="Arial Black"/>
              </a:rPr>
              <a:t> customers </a:t>
            </a:r>
            <a:r>
              <a:rPr lang="it-IT" err="1">
                <a:latin typeface="Arial Black"/>
              </a:rPr>
              <a:t>sorting</a:t>
            </a:r>
            <a:endParaRPr lang="it-IT">
              <a:latin typeface="Arial Black"/>
            </a:endParaRP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1993489"/>
            <a:ext cx="1865376" cy="866219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r>
              <a:rPr lang="it-IT" sz="2400">
                <a:solidFill>
                  <a:schemeClr val="tx1"/>
                </a:solidFill>
              </a:rPr>
              <a:t>Random</a:t>
            </a:r>
          </a:p>
        </p:txBody>
      </p:sp>
      <p:sp>
        <p:nvSpPr>
          <p:cNvPr id="42" name="Segnaposto testo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000756" y="1993489"/>
            <a:ext cx="1865376" cy="866219"/>
          </a:xfr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defPPr>
              <a:defRPr lang="it-IT"/>
            </a:defPPr>
          </a:lstStyle>
          <a:p>
            <a:r>
              <a:rPr lang="it-IT" sz="2400" err="1">
                <a:solidFill>
                  <a:schemeClr val="tx1"/>
                </a:solidFill>
              </a:rPr>
              <a:t>Near-dp</a:t>
            </a:r>
            <a:endParaRPr lang="it-IT" sz="2400">
              <a:solidFill>
                <a:schemeClr val="tx1"/>
              </a:solidFill>
            </a:endParaRPr>
          </a:p>
        </p:txBody>
      </p:sp>
      <p:sp>
        <p:nvSpPr>
          <p:cNvPr id="52" name="Segnaposto testo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000306" y="2867374"/>
            <a:ext cx="1867184" cy="992703"/>
          </a:xfrm>
        </p:spPr>
        <p:txBody>
          <a:bodyPr vert="horz" lIns="91440" tIns="219456" rIns="91440" bIns="45720" rtlCol="0" anchor="ctr">
            <a:noAutofit/>
          </a:bodyPr>
          <a:lstStyle>
            <a:defPPr>
              <a:defRPr lang="it-IT"/>
            </a:defPPr>
          </a:lstStyle>
          <a:p>
            <a:r>
              <a:rPr lang="it-IT" sz="1800" err="1"/>
              <a:t>Closest</a:t>
            </a:r>
            <a:r>
              <a:rPr lang="it-IT" sz="1800"/>
              <a:t> to the depot first</a:t>
            </a:r>
          </a:p>
          <a:p>
            <a:pPr rtl="0"/>
            <a:endParaRPr lang="it-IT" sz="1800"/>
          </a:p>
        </p:txBody>
      </p:sp>
      <p:sp>
        <p:nvSpPr>
          <p:cNvPr id="44" name="Segnaposto testo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63312" y="1993489"/>
            <a:ext cx="1865376" cy="866219"/>
          </a:xfr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defPPr>
              <a:defRPr lang="it-IT"/>
            </a:defPPr>
          </a:lstStyle>
          <a:p>
            <a:pPr rtl="0"/>
            <a:r>
              <a:rPr lang="it-IT" sz="2400">
                <a:solidFill>
                  <a:schemeClr val="tx1"/>
                </a:solidFill>
              </a:rPr>
              <a:t>Far-</a:t>
            </a:r>
            <a:r>
              <a:rPr lang="it-IT" sz="2400" err="1">
                <a:solidFill>
                  <a:schemeClr val="tx1"/>
                </a:solidFill>
              </a:rPr>
              <a:t>dp</a:t>
            </a:r>
            <a:endParaRPr lang="it-IT" sz="2400">
              <a:solidFill>
                <a:schemeClr val="tx1"/>
              </a:solidFill>
            </a:endParaRPr>
          </a:p>
        </p:txBody>
      </p:sp>
      <p:sp>
        <p:nvSpPr>
          <p:cNvPr id="54" name="Segnaposto testo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64216" y="2867374"/>
            <a:ext cx="1865376" cy="996324"/>
          </a:xfrm>
        </p:spPr>
        <p:txBody>
          <a:bodyPr vert="horz" lIns="91440" tIns="219456" rIns="91440" bIns="45720" rtlCol="0" anchor="ctr">
            <a:noAutofit/>
          </a:bodyPr>
          <a:lstStyle>
            <a:defPPr>
              <a:defRPr lang="it-IT"/>
            </a:defPPr>
          </a:lstStyle>
          <a:p>
            <a:r>
              <a:rPr lang="it-IT" sz="1800" err="1">
                <a:ea typeface="+mn-lt"/>
                <a:cs typeface="+mn-lt"/>
              </a:rPr>
              <a:t>Farthest</a:t>
            </a:r>
            <a:r>
              <a:rPr lang="it-IT" sz="1800">
                <a:ea typeface="+mn-lt"/>
                <a:cs typeface="+mn-lt"/>
              </a:rPr>
              <a:t> to the depot first</a:t>
            </a:r>
            <a:endParaRPr lang="it-IT" sz="1800"/>
          </a:p>
          <a:p>
            <a:pPr rtl="0"/>
            <a:endParaRPr lang="it-IT" sz="1800"/>
          </a:p>
        </p:txBody>
      </p:sp>
      <p:sp>
        <p:nvSpPr>
          <p:cNvPr id="46" name="Segnaposto testo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25868" y="1993489"/>
            <a:ext cx="1865376" cy="866219"/>
          </a:xfr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defPPr>
              <a:defRPr lang="it-IT"/>
            </a:defPPr>
          </a:lstStyle>
          <a:p>
            <a:pPr rtl="0"/>
            <a:r>
              <a:rPr lang="it-IT" sz="2400" err="1">
                <a:solidFill>
                  <a:schemeClr val="tx1"/>
                </a:solidFill>
              </a:rPr>
              <a:t>Near-tr</a:t>
            </a:r>
            <a:endParaRPr lang="it-IT" sz="2400">
              <a:solidFill>
                <a:schemeClr val="tx1"/>
              </a:solidFill>
            </a:endParaRPr>
          </a:p>
        </p:txBody>
      </p:sp>
      <p:sp>
        <p:nvSpPr>
          <p:cNvPr id="56" name="Segnaposto testo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326319" y="2867374"/>
            <a:ext cx="1865376" cy="996324"/>
          </a:xfrm>
        </p:spPr>
        <p:txBody>
          <a:bodyPr vert="horz" lIns="91440" tIns="219456" rIns="91440" bIns="45720" rtlCol="0" anchor="ctr">
            <a:noAutofit/>
          </a:bodyPr>
          <a:lstStyle>
            <a:defPPr>
              <a:defRPr lang="it-IT"/>
            </a:defPPr>
          </a:lstStyle>
          <a:p>
            <a:r>
              <a:rPr lang="it-IT" sz="1800" err="1"/>
              <a:t>Closest</a:t>
            </a:r>
            <a:r>
              <a:rPr lang="it-IT" sz="1800"/>
              <a:t> to a truck tour first</a:t>
            </a:r>
          </a:p>
          <a:p>
            <a:pPr rtl="0"/>
            <a:endParaRPr lang="it-IT" sz="1800"/>
          </a:p>
        </p:txBody>
      </p:sp>
      <p:sp>
        <p:nvSpPr>
          <p:cNvPr id="48" name="Segnaposto testo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88424" y="1993489"/>
            <a:ext cx="1865376" cy="866219"/>
          </a:xfr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defPPr>
              <a:defRPr lang="it-IT"/>
            </a:defPPr>
          </a:lstStyle>
          <a:p>
            <a:pPr rtl="0"/>
            <a:r>
              <a:rPr lang="it-IT" sz="2400">
                <a:solidFill>
                  <a:schemeClr val="tx1"/>
                </a:solidFill>
              </a:rPr>
              <a:t>Far-</a:t>
            </a:r>
            <a:r>
              <a:rPr lang="it-IT" sz="2400" err="1">
                <a:solidFill>
                  <a:schemeClr val="tx1"/>
                </a:solidFill>
              </a:rPr>
              <a:t>tr</a:t>
            </a:r>
            <a:endParaRPr lang="it-IT" sz="2400">
              <a:solidFill>
                <a:schemeClr val="tx1"/>
              </a:solidFill>
            </a:endParaRPr>
          </a:p>
        </p:txBody>
      </p:sp>
      <p:sp>
        <p:nvSpPr>
          <p:cNvPr id="58" name="Segnaposto testo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88424" y="2867374"/>
            <a:ext cx="1876581" cy="996324"/>
          </a:xfrm>
        </p:spPr>
        <p:txBody>
          <a:bodyPr vert="horz" lIns="91440" tIns="219456" rIns="91440" bIns="45720" rtlCol="0" anchor="ctr">
            <a:noAutofit/>
          </a:bodyPr>
          <a:lstStyle>
            <a:defPPr>
              <a:defRPr lang="it-IT"/>
            </a:defPPr>
          </a:lstStyle>
          <a:p>
            <a:r>
              <a:rPr lang="it-IT" sz="1800" err="1"/>
              <a:t>Farthest</a:t>
            </a:r>
            <a:r>
              <a:rPr lang="it-IT" sz="1800"/>
              <a:t> to a truck tour first</a:t>
            </a:r>
          </a:p>
          <a:p>
            <a:pPr rtl="0"/>
            <a:endParaRPr lang="it-IT" sz="180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84632" y="6217920"/>
            <a:ext cx="4495800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19</a:t>
            </a:fld>
            <a:endParaRPr lang="it-IT" altLang="zh-CN" noProof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E11391-8005-767E-B15E-53AED4E98216}"/>
              </a:ext>
            </a:extLst>
          </p:cNvPr>
          <p:cNvSpPr txBox="1"/>
          <p:nvPr/>
        </p:nvSpPr>
        <p:spPr>
          <a:xfrm>
            <a:off x="733531" y="4391098"/>
            <a:ext cx="105084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Each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criteria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is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associated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to a </a:t>
            </a:r>
            <a:r>
              <a:rPr lang="it-IT" sz="2400" b="1" dirty="0">
                <a:solidFill>
                  <a:srgbClr val="000000"/>
                </a:solidFill>
                <a:ea typeface="微软雅黑"/>
                <a:cs typeface="Posterama"/>
              </a:rPr>
              <a:t>weight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representing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the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probability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of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being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selected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.</a:t>
            </a: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7" name="Immagine 6" descr="Immagine che contiene simbolo, Elementi grafici, Carattere, nero&#10;&#10;Descrizione generata automaticamente">
            <a:extLst>
              <a:ext uri="{FF2B5EF4-FFF2-40B4-BE49-F238E27FC236}">
                <a16:creationId xmlns:a16="http://schemas.microsoft.com/office/drawing/2014/main" id="{8512E116-6C9C-CB12-A2E3-9D97C847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31" y="667926"/>
            <a:ext cx="909665" cy="630823"/>
          </a:xfrm>
          <a:prstGeom prst="rect">
            <a:avLst/>
          </a:prstGeom>
        </p:spPr>
      </p:pic>
      <p:sp>
        <p:nvSpPr>
          <p:cNvPr id="8" name="Segnaposto testo 51">
            <a:extLst>
              <a:ext uri="{FF2B5EF4-FFF2-40B4-BE49-F238E27FC236}">
                <a16:creationId xmlns:a16="http://schemas.microsoft.com/office/drawing/2014/main" id="{B1B09DB7-2FF8-450A-47DE-11D8260D981F}"/>
              </a:ext>
            </a:extLst>
          </p:cNvPr>
          <p:cNvSpPr txBox="1">
            <a:spLocks/>
          </p:cNvSpPr>
          <p:nvPr/>
        </p:nvSpPr>
        <p:spPr>
          <a:xfrm>
            <a:off x="838200" y="2862830"/>
            <a:ext cx="1867184" cy="99270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 anchor="ctr">
            <a:noAutofit/>
          </a:bodyPr>
          <a:lstStyle>
            <a:defPPr>
              <a:defRPr lang="it-IT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Arbitrary order</a:t>
            </a:r>
          </a:p>
          <a:p>
            <a:endParaRPr lang="en-US" sz="180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1992971"/>
            <a:ext cx="10515600" cy="859536"/>
          </a:xfrm>
          <a:prstGeom prst="rect">
            <a:avLst/>
          </a:prstGeom>
          <a:noFill/>
          <a:ln w="28575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898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AC18B-4132-7462-F816-F0C22989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rial Black"/>
              </a:rPr>
              <a:t>PDSVRP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F5EF80-D7A9-E1FB-38A6-E68C49D1857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it-IT" altLang="zh-CN" smtClean="0"/>
              <a:pPr rtl="0"/>
              <a:t>2</a:t>
            </a:fld>
            <a:endParaRPr lang="it-IT" altLang="zh-CN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4A8B9D-0B3E-CAE8-C10E-16CD00D90E20}"/>
              </a:ext>
            </a:extLst>
          </p:cNvPr>
          <p:cNvSpPr txBox="1"/>
          <p:nvPr/>
        </p:nvSpPr>
        <p:spPr>
          <a:xfrm>
            <a:off x="587829" y="1859268"/>
            <a:ext cx="10900833" cy="41931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it-IT" sz="2800" err="1">
                <a:ea typeface="微软雅黑"/>
                <a:cs typeface="Posterama"/>
              </a:rPr>
              <a:t>This</a:t>
            </a:r>
            <a:r>
              <a:rPr lang="it-IT" sz="2800">
                <a:ea typeface="微软雅黑"/>
                <a:cs typeface="Posterama"/>
              </a:rPr>
              <a:t> paper </a:t>
            </a:r>
            <a:r>
              <a:rPr lang="it-IT" sz="2800" err="1">
                <a:ea typeface="微软雅黑"/>
                <a:cs typeface="Posterama"/>
              </a:rPr>
              <a:t>considers</a:t>
            </a:r>
            <a:r>
              <a:rPr lang="it-IT" sz="2800">
                <a:ea typeface="微软雅黑"/>
                <a:cs typeface="Posterama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800" err="1">
                <a:ea typeface="微软雅黑"/>
                <a:cs typeface="Posterama"/>
              </a:rPr>
              <a:t>Availability</a:t>
            </a:r>
            <a:r>
              <a:rPr lang="it-IT" sz="2800">
                <a:ea typeface="微软雅黑"/>
                <a:cs typeface="Posterama"/>
              </a:rPr>
              <a:t> of </a:t>
            </a:r>
            <a:r>
              <a:rPr lang="it-IT" sz="2800" b="1">
                <a:ea typeface="微软雅黑"/>
                <a:cs typeface="Posterama"/>
              </a:rPr>
              <a:t>multiple trucks </a:t>
            </a:r>
            <a:r>
              <a:rPr lang="it-IT" sz="2800">
                <a:ea typeface="微软雅黑"/>
                <a:cs typeface="Posterama"/>
              </a:rPr>
              <a:t>and </a:t>
            </a:r>
            <a:r>
              <a:rPr lang="it-IT" sz="2800" b="1">
                <a:ea typeface="微软雅黑"/>
                <a:cs typeface="Posterama"/>
              </a:rPr>
              <a:t>multiple </a:t>
            </a:r>
            <a:r>
              <a:rPr lang="it-IT" sz="2800" b="1" err="1">
                <a:ea typeface="微软雅黑"/>
                <a:cs typeface="Posterama"/>
              </a:rPr>
              <a:t>drones</a:t>
            </a:r>
            <a:endParaRPr lang="it-IT" sz="2800" b="1">
              <a:ea typeface="微软雅黑"/>
              <a:cs typeface="Posterama" panose="020B0504020200020000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800" b="1" err="1">
                <a:ea typeface="微软雅黑"/>
                <a:cs typeface="Posterama"/>
              </a:rPr>
              <a:t>Indipendence</a:t>
            </a:r>
            <a:r>
              <a:rPr lang="it-IT" sz="2800">
                <a:ea typeface="微软雅黑"/>
                <a:cs typeface="Posterama"/>
              </a:rPr>
              <a:t> of </a:t>
            </a:r>
            <a:r>
              <a:rPr lang="it-IT" sz="2800" err="1">
                <a:ea typeface="微软雅黑"/>
                <a:cs typeface="Posterama"/>
              </a:rPr>
              <a:t>drones</a:t>
            </a:r>
            <a:r>
              <a:rPr lang="it-IT" sz="2800">
                <a:ea typeface="微软雅黑"/>
                <a:cs typeface="Posterama"/>
              </a:rPr>
              <a:t> from trucks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800" b="1" err="1">
                <a:ea typeface="微软雅黑"/>
                <a:cs typeface="Posterama"/>
              </a:rPr>
              <a:t>Capacity</a:t>
            </a:r>
            <a:r>
              <a:rPr lang="it-IT" sz="2800">
                <a:ea typeface="微软雅黑"/>
                <a:cs typeface="Posterama"/>
              </a:rPr>
              <a:t> of </a:t>
            </a:r>
            <a:r>
              <a:rPr lang="it-IT" sz="2800" err="1">
                <a:ea typeface="微软雅黑"/>
                <a:cs typeface="Posterama"/>
              </a:rPr>
              <a:t>vehicles</a:t>
            </a:r>
            <a:endParaRPr lang="it-IT" sz="2800">
              <a:ea typeface="微软雅黑"/>
              <a:cs typeface="Posterama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800">
                <a:ea typeface="微软雅黑"/>
                <a:cs typeface="Posterama"/>
              </a:rPr>
              <a:t>Maximum working time of </a:t>
            </a:r>
            <a:r>
              <a:rPr lang="it-IT" sz="2800" err="1">
                <a:ea typeface="微软雅黑"/>
                <a:cs typeface="Posterama"/>
              </a:rPr>
              <a:t>vehicles</a:t>
            </a:r>
            <a:endParaRPr lang="it-IT" sz="2800">
              <a:ea typeface="微软雅黑"/>
              <a:cs typeface="Posterama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800" err="1">
                <a:ea typeface="微软雅黑"/>
                <a:cs typeface="Posterama"/>
              </a:rPr>
              <a:t>Drones</a:t>
            </a:r>
            <a:r>
              <a:rPr lang="it-IT" sz="2800">
                <a:ea typeface="微软雅黑"/>
                <a:cs typeface="Posterama"/>
              </a:rPr>
              <a:t> </a:t>
            </a:r>
            <a:r>
              <a:rPr lang="it-IT" sz="2800" err="1">
                <a:ea typeface="微软雅黑"/>
                <a:cs typeface="Posterama"/>
              </a:rPr>
              <a:t>that</a:t>
            </a:r>
            <a:r>
              <a:rPr lang="it-IT" sz="2800">
                <a:ea typeface="微软雅黑"/>
                <a:cs typeface="Posterama"/>
              </a:rPr>
              <a:t> </a:t>
            </a:r>
            <a:r>
              <a:rPr lang="it-IT" sz="2800" err="1">
                <a:ea typeface="微软雅黑"/>
                <a:cs typeface="Posterama"/>
              </a:rPr>
              <a:t>can't</a:t>
            </a:r>
            <a:r>
              <a:rPr lang="it-IT" sz="2800">
                <a:ea typeface="微软雅黑"/>
                <a:cs typeface="Posterama"/>
              </a:rPr>
              <a:t> serve multiple customers in a single tour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800" b="1" err="1">
                <a:ea typeface="微软雅黑"/>
                <a:cs typeface="Posterama"/>
              </a:rPr>
              <a:t>Deterministic</a:t>
            </a:r>
            <a:r>
              <a:rPr lang="it-IT" sz="2800">
                <a:ea typeface="微软雅黑"/>
                <a:cs typeface="Posterama"/>
              </a:rPr>
              <a:t> travel times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800" err="1">
                <a:ea typeface="微软雅黑"/>
                <a:cs typeface="Posterama"/>
              </a:rPr>
              <a:t>Objective</a:t>
            </a:r>
            <a:r>
              <a:rPr lang="it-IT" sz="2800">
                <a:ea typeface="微软雅黑"/>
                <a:cs typeface="Posterama"/>
              </a:rPr>
              <a:t> </a:t>
            </a:r>
            <a:r>
              <a:rPr lang="it-IT" sz="2800" err="1">
                <a:ea typeface="微软雅黑"/>
                <a:cs typeface="Posterama"/>
              </a:rPr>
              <a:t>function</a:t>
            </a:r>
            <a:r>
              <a:rPr lang="it-IT" sz="2800">
                <a:ea typeface="微软雅黑"/>
                <a:cs typeface="Posterama"/>
              </a:rPr>
              <a:t> </a:t>
            </a:r>
            <a:r>
              <a:rPr lang="it-IT" sz="2800" err="1">
                <a:ea typeface="微软雅黑"/>
                <a:cs typeface="Posterama"/>
              </a:rPr>
              <a:t>based</a:t>
            </a:r>
            <a:r>
              <a:rPr lang="it-IT" sz="2800">
                <a:ea typeface="微软雅黑"/>
                <a:cs typeface="Posterama"/>
              </a:rPr>
              <a:t> on the </a:t>
            </a:r>
            <a:r>
              <a:rPr lang="it-IT" sz="2800" b="1" err="1">
                <a:ea typeface="微软雅黑"/>
                <a:cs typeface="Posterama"/>
              </a:rPr>
              <a:t>distances</a:t>
            </a:r>
            <a:r>
              <a:rPr lang="it-IT" sz="2800" b="1">
                <a:ea typeface="微软雅黑"/>
                <a:cs typeface="Posterama"/>
              </a:rPr>
              <a:t> </a:t>
            </a:r>
            <a:r>
              <a:rPr lang="it-IT" sz="2800" b="1" err="1">
                <a:ea typeface="微软雅黑"/>
                <a:cs typeface="Posterama"/>
              </a:rPr>
              <a:t>travelled</a:t>
            </a:r>
            <a:endParaRPr lang="it-IT" sz="2800" b="1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1D7A7301-8DB8-EB34-3EF9-AA882C33B97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868047-2522-5328-915A-FF0CCAA4D261}"/>
              </a:ext>
            </a:extLst>
          </p:cNvPr>
          <p:cNvSpPr txBox="1"/>
          <p:nvPr/>
        </p:nvSpPr>
        <p:spPr>
          <a:xfrm>
            <a:off x="587829" y="1326361"/>
            <a:ext cx="946124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Parallel</a:t>
            </a:r>
            <a:r>
              <a:rPr lang="it-IT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Drone Scheduling </a:t>
            </a:r>
            <a:r>
              <a:rPr lang="it-IT" sz="2400" b="1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Vehicle</a:t>
            </a:r>
            <a:r>
              <a:rPr lang="it-IT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Routing </a:t>
            </a:r>
            <a:r>
              <a:rPr lang="it-IT" sz="2400" b="1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Problem</a:t>
            </a:r>
            <a:r>
              <a:rPr lang="it-IT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441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9246087" cy="1182669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err="1">
                <a:latin typeface="Arial Black"/>
              </a:rPr>
              <a:t>SISSRs</a:t>
            </a:r>
            <a:r>
              <a:rPr lang="it-IT">
                <a:latin typeface="Arial Black"/>
              </a:rPr>
              <a:t> – </a:t>
            </a:r>
            <a:r>
              <a:rPr lang="it-IT" err="1">
                <a:latin typeface="Arial Black"/>
              </a:rPr>
              <a:t>Initial</a:t>
            </a:r>
            <a:r>
              <a:rPr lang="it-IT">
                <a:latin typeface="Arial Black"/>
              </a:rPr>
              <a:t> </a:t>
            </a:r>
            <a:r>
              <a:rPr lang="it-IT" err="1">
                <a:latin typeface="Arial Black"/>
              </a:rPr>
              <a:t>solution</a:t>
            </a:r>
            <a:endParaRPr lang="it-IT">
              <a:latin typeface="Arial Black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20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972A7D-D4FE-F8FD-4CBA-D541F1814026}"/>
              </a:ext>
            </a:extLst>
          </p:cNvPr>
          <p:cNvSpPr txBox="1"/>
          <p:nvPr/>
        </p:nvSpPr>
        <p:spPr>
          <a:xfrm>
            <a:off x="601382" y="1874762"/>
            <a:ext cx="10838777" cy="2641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it-IT" sz="2800" dirty="0" err="1">
                <a:solidFill>
                  <a:srgbClr val="000000"/>
                </a:solidFill>
                <a:ea typeface="微软雅黑"/>
                <a:cs typeface="Posterama"/>
              </a:rPr>
              <a:t>Performed</a:t>
            </a: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 steps: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Solution </a:t>
            </a:r>
            <a:r>
              <a:rPr lang="it-IT" sz="2800" dirty="0" err="1">
                <a:solidFill>
                  <a:srgbClr val="000000"/>
                </a:solidFill>
                <a:ea typeface="微软雅黑"/>
                <a:cs typeface="Posterama"/>
              </a:rPr>
              <a:t>is</a:t>
            </a: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800" dirty="0" err="1">
                <a:solidFill>
                  <a:srgbClr val="000000"/>
                </a:solidFill>
                <a:ea typeface="微软雅黑"/>
                <a:cs typeface="Posterama"/>
              </a:rPr>
              <a:t>initialized</a:t>
            </a: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 with </a:t>
            </a:r>
            <a:r>
              <a:rPr lang="it-IT" sz="2800" dirty="0" err="1">
                <a:solidFill>
                  <a:srgbClr val="000000"/>
                </a:solidFill>
                <a:ea typeface="微软雅黑"/>
                <a:cs typeface="Posterama"/>
              </a:rPr>
              <a:t>every</a:t>
            </a: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800" dirty="0" err="1">
                <a:solidFill>
                  <a:srgbClr val="000000"/>
                </a:solidFill>
                <a:ea typeface="微软雅黑"/>
                <a:cs typeface="Posterama"/>
              </a:rPr>
              <a:t>vehicle</a:t>
            </a: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 tour </a:t>
            </a:r>
            <a:r>
              <a:rPr lang="it-IT" sz="2800" b="1" dirty="0" err="1">
                <a:solidFill>
                  <a:srgbClr val="000000"/>
                </a:solidFill>
                <a:ea typeface="微软雅黑"/>
                <a:cs typeface="Posterama"/>
              </a:rPr>
              <a:t>empty</a:t>
            </a: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, </a:t>
            </a:r>
            <a:r>
              <a:rPr lang="it-IT" sz="2800" dirty="0" err="1">
                <a:solidFill>
                  <a:srgbClr val="000000"/>
                </a:solidFill>
                <a:ea typeface="微软雅黑"/>
                <a:cs typeface="Posterama"/>
              </a:rPr>
              <a:t>every</a:t>
            </a: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 customer </a:t>
            </a:r>
            <a:r>
              <a:rPr lang="it-IT" sz="2800" dirty="0" err="1">
                <a:solidFill>
                  <a:srgbClr val="000000"/>
                </a:solidFill>
                <a:ea typeface="微软雅黑"/>
                <a:cs typeface="Posterama"/>
              </a:rPr>
              <a:t>is</a:t>
            </a: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800" dirty="0" err="1">
                <a:solidFill>
                  <a:srgbClr val="000000"/>
                </a:solidFill>
                <a:ea typeface="微软雅黑"/>
                <a:cs typeface="Posterama"/>
              </a:rPr>
              <a:t>placed</a:t>
            </a: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 in A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it-IT" sz="2800" dirty="0">
                <a:solidFill>
                  <a:srgbClr val="000000"/>
                </a:solidFill>
                <a:ea typeface="微软雅黑"/>
                <a:cs typeface="Posterama"/>
              </a:rPr>
              <a:t>Local </a:t>
            </a:r>
            <a:r>
              <a:rPr lang="it-IT" sz="2800" dirty="0" err="1">
                <a:solidFill>
                  <a:srgbClr val="000000"/>
                </a:solidFill>
                <a:ea typeface="微软雅黑"/>
                <a:cs typeface="Posterama"/>
              </a:rPr>
              <a:t>search</a:t>
            </a:r>
            <a:endParaRPr lang="it-IT" sz="28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A707968-D897-8BE2-8433-CE1E81CC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66" y="3498214"/>
            <a:ext cx="600794" cy="4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47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21</a:t>
            </a:fld>
            <a:endParaRPr lang="it-IT" altLang="zh-CN" noProof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50412EEA-6187-D5E6-0708-AAA8FE695838}"/>
              </a:ext>
            </a:extLst>
          </p:cNvPr>
          <p:cNvSpPr txBox="1"/>
          <p:nvPr/>
        </p:nvSpPr>
        <p:spPr>
          <a:xfrm>
            <a:off x="839442" y="1315354"/>
            <a:ext cx="10856720" cy="52769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These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algorithms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are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used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in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order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to</a:t>
            </a: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+mn-lt"/>
                <a:cs typeface="+mn-lt"/>
              </a:rPr>
              <a:t>improve</a:t>
            </a: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 the </a:t>
            </a:r>
            <a:r>
              <a:rPr lang="it-IT" sz="2400" dirty="0" err="1">
                <a:solidFill>
                  <a:srgbClr val="000000"/>
                </a:solidFill>
                <a:ea typeface="+mn-lt"/>
                <a:cs typeface="+mn-lt"/>
              </a:rPr>
              <a:t>solution</a:t>
            </a: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it-IT" sz="2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RELOCATE</a:t>
            </a: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SWAP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2-OPT</a:t>
            </a: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2-OPT*</a:t>
            </a: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SWAP* (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which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makes SWAP'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redundant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)</a:t>
            </a: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SHIFT-T</a:t>
            </a: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SHIFT-D</a:t>
            </a: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  <a:p>
            <a:pPr>
              <a:lnSpc>
                <a:spcPct val="120000"/>
              </a:lnSpc>
            </a:pP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Every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time an </a:t>
            </a:r>
            <a:r>
              <a:rPr lang="it-IT" sz="2400" b="1" dirty="0" err="1">
                <a:solidFill>
                  <a:srgbClr val="000000"/>
                </a:solidFill>
                <a:ea typeface="微软雅黑"/>
                <a:cs typeface="Posterama"/>
              </a:rPr>
              <a:t>improved</a:t>
            </a:r>
            <a:r>
              <a:rPr lang="it-IT" sz="2400" b="1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ea typeface="微软雅黑"/>
                <a:cs typeface="Posterama"/>
              </a:rPr>
              <a:t>solution</a:t>
            </a:r>
            <a:r>
              <a:rPr lang="it-IT" sz="2400" b="1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is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found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, the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local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search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algorithm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is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ea typeface="微软雅黑"/>
                <a:cs typeface="Posterama"/>
              </a:rPr>
              <a:t>recoursively</a:t>
            </a:r>
            <a:r>
              <a:rPr lang="it-IT" sz="2400" b="1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ea typeface="微软雅黑"/>
                <a:cs typeface="Posterama"/>
              </a:rPr>
              <a:t>executed</a:t>
            </a:r>
            <a:r>
              <a:rPr lang="it-IT" sz="2400" b="1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with the new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solution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/>
              </a:rPr>
              <a:t>found</a:t>
            </a: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8" name="Titolo 9">
            <a:extLst>
              <a:ext uri="{FF2B5EF4-FFF2-40B4-BE49-F238E27FC236}">
                <a16:creationId xmlns:a16="http://schemas.microsoft.com/office/drawing/2014/main" id="{FB5A6A89-CB7F-3CAC-FDDF-C713EACADBAD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9246087" cy="1182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SISSRs</a:t>
            </a:r>
            <a:r>
              <a:rPr lang="it-IT">
                <a:latin typeface="Arial Black"/>
              </a:rPr>
              <a:t> – Local </a:t>
            </a:r>
            <a:r>
              <a:rPr lang="it-IT" err="1">
                <a:latin typeface="Arial Black"/>
              </a:rPr>
              <a:t>search</a:t>
            </a:r>
            <a:endParaRPr lang="it-IT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22</a:t>
            </a:fld>
            <a:endParaRPr lang="it-IT" altLang="zh-CN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E8A353-9775-89DC-971C-B541C70E343D}"/>
              </a:ext>
            </a:extLst>
          </p:cNvPr>
          <p:cNvSpPr txBox="1"/>
          <p:nvPr/>
        </p:nvSpPr>
        <p:spPr>
          <a:xfrm>
            <a:off x="576623" y="1472037"/>
            <a:ext cx="9461241" cy="46166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>
                <a:latin typeface="Arial Black"/>
                <a:ea typeface="微软雅黑"/>
                <a:cs typeface="Posterama"/>
              </a:rPr>
              <a:t>RELOCATE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E918DA-6472-3E1E-AD02-5A4124809AC1}"/>
              </a:ext>
            </a:extLst>
          </p:cNvPr>
          <p:cNvSpPr txBox="1"/>
          <p:nvPr/>
        </p:nvSpPr>
        <p:spPr>
          <a:xfrm>
            <a:off x="574523" y="5224416"/>
            <a:ext cx="10235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Posterama"/>
                <a:ea typeface="微软雅黑"/>
                <a:cs typeface="Posterama"/>
              </a:rPr>
              <a:t>RELOCATE </a:t>
            </a:r>
            <a:r>
              <a:rPr lang="it-IT" err="1">
                <a:latin typeface="Posterama"/>
                <a:ea typeface="微软雅黑"/>
                <a:cs typeface="Posterama"/>
              </a:rPr>
              <a:t>is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applied</a:t>
            </a:r>
            <a:r>
              <a:rPr lang="it-IT">
                <a:latin typeface="Posterama"/>
                <a:ea typeface="微软雅黑"/>
                <a:cs typeface="Posterama"/>
              </a:rPr>
              <a:t> to customers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by </a:t>
            </a:r>
            <a:r>
              <a:rPr lang="it-IT" b="1">
                <a:latin typeface="Posterama"/>
                <a:ea typeface="微软雅黑"/>
                <a:cs typeface="Posterama"/>
              </a:rPr>
              <a:t>trucks</a:t>
            </a:r>
            <a:r>
              <a:rPr lang="it-IT">
                <a:latin typeface="Posterama"/>
                <a:ea typeface="微软雅黑"/>
                <a:cs typeface="Posterama"/>
              </a:rPr>
              <a:t> and </a:t>
            </a:r>
            <a:r>
              <a:rPr lang="it-IT" err="1">
                <a:latin typeface="Posterama"/>
                <a:ea typeface="微软雅黑"/>
                <a:cs typeface="Posterama"/>
              </a:rPr>
              <a:t>involves</a:t>
            </a:r>
            <a:r>
              <a:rPr lang="it-IT">
                <a:latin typeface="Posterama"/>
                <a:ea typeface="微软雅黑"/>
                <a:cs typeface="Posterama"/>
              </a:rPr>
              <a:t> </a:t>
            </a:r>
            <a:r>
              <a:rPr lang="it-IT" err="1">
                <a:latin typeface="Posterama"/>
                <a:ea typeface="微软雅黑"/>
                <a:cs typeface="Posterama"/>
              </a:rPr>
              <a:t>neighbors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that</a:t>
            </a:r>
            <a:r>
              <a:rPr lang="it-IT">
                <a:latin typeface="Posterama"/>
                <a:ea typeface="微软雅黑"/>
                <a:cs typeface="Posterama"/>
              </a:rPr>
              <a:t> are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in the </a:t>
            </a:r>
            <a:r>
              <a:rPr lang="it-IT" b="1" err="1">
                <a:latin typeface="Posterama"/>
                <a:ea typeface="微软雅黑"/>
                <a:cs typeface="Posterama"/>
              </a:rPr>
              <a:t>same</a:t>
            </a:r>
            <a:r>
              <a:rPr lang="it-IT" b="1">
                <a:latin typeface="Posterama"/>
                <a:ea typeface="微软雅黑"/>
                <a:cs typeface="Posterama"/>
              </a:rPr>
              <a:t> truck tour</a:t>
            </a:r>
            <a:endParaRPr lang="it-IT" sz="18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AE833E3D-A108-773B-34CB-B809E26D44E8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9246087" cy="1182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SISSRs</a:t>
            </a:r>
            <a:r>
              <a:rPr lang="it-IT">
                <a:latin typeface="Arial Black"/>
              </a:rPr>
              <a:t> – Local </a:t>
            </a:r>
            <a:r>
              <a:rPr lang="it-IT" err="1">
                <a:latin typeface="Arial Black"/>
              </a:rPr>
              <a:t>search</a:t>
            </a:r>
            <a:endParaRPr lang="it-IT">
              <a:latin typeface="Arial Black"/>
            </a:endParaRP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1C184403-B04A-F589-BE5B-4392C58D6A81}"/>
              </a:ext>
            </a:extLst>
          </p:cNvPr>
          <p:cNvSpPr/>
          <p:nvPr/>
        </p:nvSpPr>
        <p:spPr>
          <a:xfrm>
            <a:off x="1697471" y="2989986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0A524A14-F70E-9CED-C4E3-41B2D595C95D}"/>
              </a:ext>
            </a:extLst>
          </p:cNvPr>
          <p:cNvSpPr/>
          <p:nvPr/>
        </p:nvSpPr>
        <p:spPr>
          <a:xfrm>
            <a:off x="2930148" y="3282798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623D1462-FB63-FEC3-3C6D-6214777E61FE}"/>
              </a:ext>
            </a:extLst>
          </p:cNvPr>
          <p:cNvSpPr/>
          <p:nvPr/>
        </p:nvSpPr>
        <p:spPr>
          <a:xfrm>
            <a:off x="2312233" y="4319204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5FF10374-9CC3-4055-3808-07E6E6D72810}"/>
              </a:ext>
            </a:extLst>
          </p:cNvPr>
          <p:cNvSpPr/>
          <p:nvPr/>
        </p:nvSpPr>
        <p:spPr>
          <a:xfrm>
            <a:off x="3418362" y="4510559"/>
            <a:ext cx="388620" cy="388620"/>
          </a:xfrm>
          <a:prstGeom prst="ellipse">
            <a:avLst/>
          </a:prstGeom>
          <a:solidFill>
            <a:srgbClr val="B2D9FC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BC375D53-660A-B595-7C4A-A8368A4B649C}"/>
              </a:ext>
            </a:extLst>
          </p:cNvPr>
          <p:cNvSpPr/>
          <p:nvPr/>
        </p:nvSpPr>
        <p:spPr>
          <a:xfrm>
            <a:off x="4145152" y="3569970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sp>
        <p:nvSpPr>
          <p:cNvPr id="90" name="Ovale 89">
            <a:extLst>
              <a:ext uri="{FF2B5EF4-FFF2-40B4-BE49-F238E27FC236}">
                <a16:creationId xmlns:a16="http://schemas.microsoft.com/office/drawing/2014/main" id="{6D3812C9-611D-8C1A-C87F-B8E9F0B4AEA9}"/>
              </a:ext>
            </a:extLst>
          </p:cNvPr>
          <p:cNvSpPr/>
          <p:nvPr/>
        </p:nvSpPr>
        <p:spPr>
          <a:xfrm>
            <a:off x="4081152" y="2663596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6</a:t>
            </a:r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63D3DA0E-98A6-7BBE-99A1-3221A243BCE4}"/>
              </a:ext>
            </a:extLst>
          </p:cNvPr>
          <p:cNvCxnSpPr>
            <a:cxnSpLocks/>
            <a:stCxn id="85" idx="6"/>
            <a:endCxn id="86" idx="2"/>
          </p:cNvCxnSpPr>
          <p:nvPr/>
        </p:nvCxnSpPr>
        <p:spPr>
          <a:xfrm>
            <a:off x="2086091" y="3184296"/>
            <a:ext cx="844057" cy="2928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75B0C736-270C-9932-064F-2001C7F38B40}"/>
              </a:ext>
            </a:extLst>
          </p:cNvPr>
          <p:cNvCxnSpPr>
            <a:cxnSpLocks/>
            <a:stCxn id="86" idx="3"/>
            <a:endCxn id="87" idx="0"/>
          </p:cNvCxnSpPr>
          <p:nvPr/>
        </p:nvCxnSpPr>
        <p:spPr>
          <a:xfrm flipH="1">
            <a:off x="2506543" y="3614506"/>
            <a:ext cx="480517" cy="7046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76721688-C244-0AC2-9B52-0AEF465A609F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2700853" y="4513514"/>
            <a:ext cx="717509" cy="1913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8AACAA87-6FE1-A486-CB6D-571A270F9D26}"/>
              </a:ext>
            </a:extLst>
          </p:cNvPr>
          <p:cNvCxnSpPr>
            <a:cxnSpLocks/>
            <a:stCxn id="88" idx="7"/>
            <a:endCxn id="89" idx="3"/>
          </p:cNvCxnSpPr>
          <p:nvPr/>
        </p:nvCxnSpPr>
        <p:spPr>
          <a:xfrm flipV="1">
            <a:off x="3750070" y="3901678"/>
            <a:ext cx="451994" cy="6657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Connettore 2 104">
            <a:extLst>
              <a:ext uri="{FF2B5EF4-FFF2-40B4-BE49-F238E27FC236}">
                <a16:creationId xmlns:a16="http://schemas.microsoft.com/office/drawing/2014/main" id="{1B7CEE82-23E1-7768-F504-BB05E2D6D06A}"/>
              </a:ext>
            </a:extLst>
          </p:cNvPr>
          <p:cNvCxnSpPr>
            <a:cxnSpLocks/>
            <a:stCxn id="89" idx="0"/>
            <a:endCxn id="90" idx="4"/>
          </p:cNvCxnSpPr>
          <p:nvPr/>
        </p:nvCxnSpPr>
        <p:spPr>
          <a:xfrm flipH="1" flipV="1">
            <a:off x="4275462" y="3052216"/>
            <a:ext cx="64000" cy="5177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7118F99A-080B-E630-0C57-04740B00E08B}"/>
              </a:ext>
            </a:extLst>
          </p:cNvPr>
          <p:cNvGrpSpPr/>
          <p:nvPr/>
        </p:nvGrpSpPr>
        <p:grpSpPr>
          <a:xfrm>
            <a:off x="3333800" y="3621280"/>
            <a:ext cx="559080" cy="576720"/>
            <a:chOff x="2500680" y="3286000"/>
            <a:chExt cx="55908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B4CB156E-5140-6642-450F-8871ACEE45C2}"/>
                    </a:ext>
                  </a:extLst>
                </p14:cNvPr>
                <p14:cNvContentPartPr/>
                <p14:nvPr/>
              </p14:nvContentPartPr>
              <p14:xfrm>
                <a:off x="2500680" y="3286000"/>
                <a:ext cx="536040" cy="55548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B4CB156E-5140-6642-450F-8871ACEE45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94560" y="3279880"/>
                  <a:ext cx="54828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63A731A7-3F3A-2493-6C49-D1FF3B2166AD}"/>
                    </a:ext>
                  </a:extLst>
                </p14:cNvPr>
                <p14:cNvContentPartPr/>
                <p14:nvPr/>
              </p14:nvContentPartPr>
              <p14:xfrm>
                <a:off x="2958600" y="3767680"/>
                <a:ext cx="101160" cy="9504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63A731A7-3F3A-2493-6C49-D1FF3B2166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52480" y="3761560"/>
                  <a:ext cx="113400" cy="10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Ovale 149">
            <a:extLst>
              <a:ext uri="{FF2B5EF4-FFF2-40B4-BE49-F238E27FC236}">
                <a16:creationId xmlns:a16="http://schemas.microsoft.com/office/drawing/2014/main" id="{C5C8E76E-CB08-19CB-AB87-54D96D0611F3}"/>
              </a:ext>
            </a:extLst>
          </p:cNvPr>
          <p:cNvSpPr/>
          <p:nvPr/>
        </p:nvSpPr>
        <p:spPr>
          <a:xfrm>
            <a:off x="6960351" y="2989986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FF82B5CB-E777-04C8-87C3-BC7BFE92D5D8}"/>
              </a:ext>
            </a:extLst>
          </p:cNvPr>
          <p:cNvSpPr/>
          <p:nvPr/>
        </p:nvSpPr>
        <p:spPr>
          <a:xfrm>
            <a:off x="8193028" y="3282798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43209B6C-CB4C-2A52-270B-F381BE703EBA}"/>
              </a:ext>
            </a:extLst>
          </p:cNvPr>
          <p:cNvSpPr/>
          <p:nvPr/>
        </p:nvSpPr>
        <p:spPr>
          <a:xfrm>
            <a:off x="7575113" y="4319204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153" name="Ovale 152">
            <a:extLst>
              <a:ext uri="{FF2B5EF4-FFF2-40B4-BE49-F238E27FC236}">
                <a16:creationId xmlns:a16="http://schemas.microsoft.com/office/drawing/2014/main" id="{98704170-59B6-751A-8A9A-04D2660B2B4A}"/>
              </a:ext>
            </a:extLst>
          </p:cNvPr>
          <p:cNvSpPr/>
          <p:nvPr/>
        </p:nvSpPr>
        <p:spPr>
          <a:xfrm>
            <a:off x="8681242" y="4510559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sp>
        <p:nvSpPr>
          <p:cNvPr id="154" name="Ovale 153">
            <a:extLst>
              <a:ext uri="{FF2B5EF4-FFF2-40B4-BE49-F238E27FC236}">
                <a16:creationId xmlns:a16="http://schemas.microsoft.com/office/drawing/2014/main" id="{4252DCDB-D57A-7526-4BE1-6F9D17D843F4}"/>
              </a:ext>
            </a:extLst>
          </p:cNvPr>
          <p:cNvSpPr/>
          <p:nvPr/>
        </p:nvSpPr>
        <p:spPr>
          <a:xfrm>
            <a:off x="9408032" y="3569970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sp>
        <p:nvSpPr>
          <p:cNvPr id="155" name="Ovale 154">
            <a:extLst>
              <a:ext uri="{FF2B5EF4-FFF2-40B4-BE49-F238E27FC236}">
                <a16:creationId xmlns:a16="http://schemas.microsoft.com/office/drawing/2014/main" id="{621E5E33-8AF4-2222-90F2-57977BCE1BE4}"/>
              </a:ext>
            </a:extLst>
          </p:cNvPr>
          <p:cNvSpPr/>
          <p:nvPr/>
        </p:nvSpPr>
        <p:spPr>
          <a:xfrm>
            <a:off x="9344032" y="2663596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6</a:t>
            </a:r>
          </a:p>
        </p:txBody>
      </p:sp>
      <p:cxnSp>
        <p:nvCxnSpPr>
          <p:cNvPr id="156" name="Connettore 2 155">
            <a:extLst>
              <a:ext uri="{FF2B5EF4-FFF2-40B4-BE49-F238E27FC236}">
                <a16:creationId xmlns:a16="http://schemas.microsoft.com/office/drawing/2014/main" id="{7B18B09C-DFCA-C313-4A53-4B48A5590C26}"/>
              </a:ext>
            </a:extLst>
          </p:cNvPr>
          <p:cNvCxnSpPr>
            <a:cxnSpLocks/>
            <a:stCxn id="150" idx="4"/>
            <a:endCxn id="152" idx="1"/>
          </p:cNvCxnSpPr>
          <p:nvPr/>
        </p:nvCxnSpPr>
        <p:spPr>
          <a:xfrm>
            <a:off x="7154661" y="3378606"/>
            <a:ext cx="477364" cy="9975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Connettore 2 156">
            <a:extLst>
              <a:ext uri="{FF2B5EF4-FFF2-40B4-BE49-F238E27FC236}">
                <a16:creationId xmlns:a16="http://schemas.microsoft.com/office/drawing/2014/main" id="{E02DB8F9-DDA5-2A3A-6808-1DB96E663BB0}"/>
              </a:ext>
            </a:extLst>
          </p:cNvPr>
          <p:cNvCxnSpPr>
            <a:cxnSpLocks/>
            <a:stCxn id="153" idx="0"/>
            <a:endCxn id="151" idx="4"/>
          </p:cNvCxnSpPr>
          <p:nvPr/>
        </p:nvCxnSpPr>
        <p:spPr>
          <a:xfrm flipH="1" flipV="1">
            <a:off x="8387338" y="3671418"/>
            <a:ext cx="488214" cy="8391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Connettore 2 157">
            <a:extLst>
              <a:ext uri="{FF2B5EF4-FFF2-40B4-BE49-F238E27FC236}">
                <a16:creationId xmlns:a16="http://schemas.microsoft.com/office/drawing/2014/main" id="{96E6F02A-E3C7-C92A-E6A2-035B269D078A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>
            <a:off x="7963733" y="4513514"/>
            <a:ext cx="717509" cy="1913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Connettore 2 158">
            <a:extLst>
              <a:ext uri="{FF2B5EF4-FFF2-40B4-BE49-F238E27FC236}">
                <a16:creationId xmlns:a16="http://schemas.microsoft.com/office/drawing/2014/main" id="{9740E027-49B1-D9FF-F379-19A9A31D0ADA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81648" y="3477108"/>
            <a:ext cx="826384" cy="2871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nettore 2 159">
            <a:extLst>
              <a:ext uri="{FF2B5EF4-FFF2-40B4-BE49-F238E27FC236}">
                <a16:creationId xmlns:a16="http://schemas.microsoft.com/office/drawing/2014/main" id="{728D8382-A0E0-5EA9-878B-25EF0C58729A}"/>
              </a:ext>
            </a:extLst>
          </p:cNvPr>
          <p:cNvCxnSpPr>
            <a:cxnSpLocks/>
            <a:stCxn id="154" idx="0"/>
            <a:endCxn id="155" idx="4"/>
          </p:cNvCxnSpPr>
          <p:nvPr/>
        </p:nvCxnSpPr>
        <p:spPr>
          <a:xfrm flipH="1" flipV="1">
            <a:off x="9538342" y="3052216"/>
            <a:ext cx="64000" cy="5177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0" name="Immagine 169" descr="Immagine che contiene nero, schermata, oscurità, design&#10;&#10;Descrizione generata automaticamente">
            <a:extLst>
              <a:ext uri="{FF2B5EF4-FFF2-40B4-BE49-F238E27FC236}">
                <a16:creationId xmlns:a16="http://schemas.microsoft.com/office/drawing/2014/main" id="{B293FEDE-AF5B-398C-15B3-98AF59293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146" y="3608494"/>
            <a:ext cx="824181" cy="287731"/>
          </a:xfrm>
          <a:prstGeom prst="rect">
            <a:avLst/>
          </a:prstGeom>
        </p:spPr>
      </p:pic>
      <p:sp>
        <p:nvSpPr>
          <p:cNvPr id="171" name="CasellaDiTesto 170">
            <a:extLst>
              <a:ext uri="{FF2B5EF4-FFF2-40B4-BE49-F238E27FC236}">
                <a16:creationId xmlns:a16="http://schemas.microsoft.com/office/drawing/2014/main" id="{25ACE2E4-C3BA-BC8C-8804-1D6B6C084AEB}"/>
              </a:ext>
            </a:extLst>
          </p:cNvPr>
          <p:cNvSpPr txBox="1"/>
          <p:nvPr/>
        </p:nvSpPr>
        <p:spPr>
          <a:xfrm>
            <a:off x="1749648" y="2125980"/>
            <a:ext cx="25949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2, 3, 4, 5, 6]</a:t>
            </a:r>
          </a:p>
        </p:txBody>
      </p:sp>
      <p:sp>
        <p:nvSpPr>
          <p:cNvPr id="172" name="CasellaDiTesto 171">
            <a:extLst>
              <a:ext uri="{FF2B5EF4-FFF2-40B4-BE49-F238E27FC236}">
                <a16:creationId xmlns:a16="http://schemas.microsoft.com/office/drawing/2014/main" id="{483A5DE5-4558-AEF2-43AD-D34C0A47F722}"/>
              </a:ext>
            </a:extLst>
          </p:cNvPr>
          <p:cNvSpPr txBox="1"/>
          <p:nvPr/>
        </p:nvSpPr>
        <p:spPr>
          <a:xfrm>
            <a:off x="7025014" y="2131663"/>
            <a:ext cx="25949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3, 4, 2, 5, </a:t>
            </a:r>
            <a:r>
              <a:rPr lang="it-IT">
                <a:ea typeface="微软雅黑"/>
                <a:cs typeface="Posterama" panose="020B0504020200020000" pitchFamily="34" charset="0"/>
              </a:rPr>
              <a:t>6]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173" name="Connettore 2 172">
            <a:extLst>
              <a:ext uri="{FF2B5EF4-FFF2-40B4-BE49-F238E27FC236}">
                <a16:creationId xmlns:a16="http://schemas.microsoft.com/office/drawing/2014/main" id="{DA55BF9E-30A6-6633-7B75-16E5E902AC13}"/>
              </a:ext>
            </a:extLst>
          </p:cNvPr>
          <p:cNvCxnSpPr>
            <a:cxnSpLocks/>
            <a:endCxn id="85" idx="2"/>
          </p:cNvCxnSpPr>
          <p:nvPr/>
        </p:nvCxnSpPr>
        <p:spPr>
          <a:xfrm>
            <a:off x="982980" y="3184296"/>
            <a:ext cx="71449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Connettore 2 176">
            <a:extLst>
              <a:ext uri="{FF2B5EF4-FFF2-40B4-BE49-F238E27FC236}">
                <a16:creationId xmlns:a16="http://schemas.microsoft.com/office/drawing/2014/main" id="{6002565F-1FD9-34A0-DD50-F7B433BDFA5D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6245860" y="3184296"/>
            <a:ext cx="71449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Connettore 2 179">
            <a:extLst>
              <a:ext uri="{FF2B5EF4-FFF2-40B4-BE49-F238E27FC236}">
                <a16:creationId xmlns:a16="http://schemas.microsoft.com/office/drawing/2014/main" id="{4FA02F6C-12CE-8A5B-7211-2E5E9454C8ED}"/>
              </a:ext>
            </a:extLst>
          </p:cNvPr>
          <p:cNvCxnSpPr>
            <a:cxnSpLocks/>
            <a:stCxn id="90" idx="7"/>
          </p:cNvCxnSpPr>
          <p:nvPr/>
        </p:nvCxnSpPr>
        <p:spPr>
          <a:xfrm flipV="1">
            <a:off x="4412860" y="2483969"/>
            <a:ext cx="362616" cy="2365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Connettore 2 182">
            <a:extLst>
              <a:ext uri="{FF2B5EF4-FFF2-40B4-BE49-F238E27FC236}">
                <a16:creationId xmlns:a16="http://schemas.microsoft.com/office/drawing/2014/main" id="{E9D6890F-A1A3-D9FE-99A5-7C2FBB22D2B6}"/>
              </a:ext>
            </a:extLst>
          </p:cNvPr>
          <p:cNvCxnSpPr>
            <a:cxnSpLocks/>
            <a:stCxn id="155" idx="7"/>
          </p:cNvCxnSpPr>
          <p:nvPr/>
        </p:nvCxnSpPr>
        <p:spPr>
          <a:xfrm flipV="1">
            <a:off x="9675740" y="2483969"/>
            <a:ext cx="335730" cy="2365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F04277FC-F9DD-34D7-8027-0EC6C63E2375}"/>
              </a:ext>
            </a:extLst>
          </p:cNvPr>
          <p:cNvGrpSpPr/>
          <p:nvPr/>
        </p:nvGrpSpPr>
        <p:grpSpPr>
          <a:xfrm>
            <a:off x="3087390" y="3710790"/>
            <a:ext cx="88200" cy="865800"/>
            <a:chOff x="3087390" y="3710790"/>
            <a:chExt cx="88200" cy="86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BD762756-7AAE-8CE9-173B-CB75EAC4F973}"/>
                    </a:ext>
                  </a:extLst>
                </p14:cNvPr>
                <p14:cNvContentPartPr/>
                <p14:nvPr/>
              </p14:nvContentPartPr>
              <p14:xfrm>
                <a:off x="3114750" y="3710790"/>
                <a:ext cx="12600" cy="14616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BD762756-7AAE-8CE9-173B-CB75EAC4F9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6110" y="3702150"/>
                  <a:ext cx="30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18E1D347-8AF4-236E-E44C-3CF689049C0F}"/>
                    </a:ext>
                  </a:extLst>
                </p14:cNvPr>
                <p14:cNvContentPartPr/>
                <p14:nvPr/>
              </p14:nvContentPartPr>
              <p14:xfrm>
                <a:off x="3118350" y="3927870"/>
                <a:ext cx="6480" cy="1051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18E1D347-8AF4-236E-E44C-3CF689049C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09350" y="3918870"/>
                  <a:ext cx="24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5FD834B2-FDD5-BAFB-0469-272BCE273115}"/>
                    </a:ext>
                  </a:extLst>
                </p14:cNvPr>
                <p14:cNvContentPartPr/>
                <p14:nvPr/>
              </p14:nvContentPartPr>
              <p14:xfrm>
                <a:off x="3117270" y="4113990"/>
                <a:ext cx="9720" cy="1396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5FD834B2-FDD5-BAFB-0469-272BCE2731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8630" y="4105350"/>
                  <a:ext cx="27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285520A0-4CE9-5422-415C-CD810E4447B3}"/>
                    </a:ext>
                  </a:extLst>
                </p14:cNvPr>
                <p14:cNvContentPartPr/>
                <p14:nvPr/>
              </p14:nvContentPartPr>
              <p14:xfrm>
                <a:off x="3118710" y="4329990"/>
                <a:ext cx="6120" cy="9864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285520A0-4CE9-5422-415C-CD810E4447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09710" y="4321350"/>
                  <a:ext cx="23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4DE5D40D-1D05-D937-14FB-A670E9407412}"/>
                    </a:ext>
                  </a:extLst>
                </p14:cNvPr>
                <p14:cNvContentPartPr/>
                <p14:nvPr/>
              </p14:nvContentPartPr>
              <p14:xfrm>
                <a:off x="3087390" y="4434750"/>
                <a:ext cx="88200" cy="1418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4DE5D40D-1D05-D937-14FB-A670E94074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8390" y="4425750"/>
                  <a:ext cx="105840" cy="15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278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23</a:t>
            </a:fld>
            <a:endParaRPr lang="it-IT" altLang="zh-CN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E8A353-9775-89DC-971C-B541C70E343D}"/>
              </a:ext>
            </a:extLst>
          </p:cNvPr>
          <p:cNvSpPr txBox="1"/>
          <p:nvPr/>
        </p:nvSpPr>
        <p:spPr>
          <a:xfrm>
            <a:off x="576623" y="1472037"/>
            <a:ext cx="9461241" cy="46166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>
                <a:latin typeface="Arial Black"/>
                <a:ea typeface="微软雅黑"/>
                <a:cs typeface="Posterama"/>
              </a:rPr>
              <a:t>SWAP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E918DA-6472-3E1E-AD02-5A4124809AC1}"/>
              </a:ext>
            </a:extLst>
          </p:cNvPr>
          <p:cNvSpPr txBox="1"/>
          <p:nvPr/>
        </p:nvSpPr>
        <p:spPr>
          <a:xfrm>
            <a:off x="574523" y="4807856"/>
            <a:ext cx="10235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Posterama"/>
                <a:ea typeface="微软雅黑"/>
                <a:cs typeface="Posterama"/>
              </a:rPr>
              <a:t>SWAP </a:t>
            </a:r>
            <a:r>
              <a:rPr lang="it-IT" err="1">
                <a:latin typeface="Posterama"/>
                <a:ea typeface="微软雅黑"/>
                <a:cs typeface="Posterama"/>
              </a:rPr>
              <a:t>is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applied</a:t>
            </a:r>
            <a:r>
              <a:rPr lang="it-IT">
                <a:latin typeface="Posterama"/>
                <a:ea typeface="微软雅黑"/>
                <a:cs typeface="Posterama"/>
              </a:rPr>
              <a:t> to customers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by </a:t>
            </a:r>
            <a:r>
              <a:rPr lang="it-IT" b="1">
                <a:latin typeface="Posterama"/>
                <a:ea typeface="微软雅黑"/>
                <a:cs typeface="Posterama"/>
              </a:rPr>
              <a:t>trucks</a:t>
            </a:r>
            <a:r>
              <a:rPr lang="it-IT">
                <a:latin typeface="Posterama"/>
                <a:ea typeface="微软雅黑"/>
                <a:cs typeface="Posterama"/>
              </a:rPr>
              <a:t> and </a:t>
            </a:r>
            <a:r>
              <a:rPr lang="it-IT" err="1">
                <a:latin typeface="Posterama"/>
                <a:ea typeface="微软雅黑"/>
                <a:cs typeface="Posterama"/>
              </a:rPr>
              <a:t>involves</a:t>
            </a:r>
            <a:r>
              <a:rPr lang="it-IT">
                <a:latin typeface="Posterama"/>
                <a:ea typeface="微软雅黑"/>
                <a:cs typeface="Posterama"/>
              </a:rPr>
              <a:t> </a:t>
            </a:r>
            <a:r>
              <a:rPr lang="it-IT" err="1">
                <a:latin typeface="Posterama"/>
                <a:ea typeface="微软雅黑"/>
                <a:cs typeface="Posterama"/>
              </a:rPr>
              <a:t>neighbors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that</a:t>
            </a:r>
            <a:r>
              <a:rPr lang="it-IT">
                <a:latin typeface="Posterama"/>
                <a:ea typeface="微软雅黑"/>
                <a:cs typeface="Posterama"/>
              </a:rPr>
              <a:t> are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in the </a:t>
            </a:r>
            <a:r>
              <a:rPr lang="it-IT" b="1" err="1">
                <a:latin typeface="Posterama"/>
                <a:ea typeface="微软雅黑"/>
                <a:cs typeface="Posterama"/>
              </a:rPr>
              <a:t>same</a:t>
            </a:r>
            <a:r>
              <a:rPr lang="it-IT" b="1">
                <a:latin typeface="Posterama"/>
                <a:ea typeface="微软雅黑"/>
                <a:cs typeface="Posterama"/>
              </a:rPr>
              <a:t> truck tour</a:t>
            </a:r>
            <a:endParaRPr lang="it-IT" sz="18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9" name="Titolo 9">
            <a:extLst>
              <a:ext uri="{FF2B5EF4-FFF2-40B4-BE49-F238E27FC236}">
                <a16:creationId xmlns:a16="http://schemas.microsoft.com/office/drawing/2014/main" id="{5E1881AF-AB9A-8648-2570-16E3606FCA0D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9246087" cy="1182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SISSRs</a:t>
            </a:r>
            <a:r>
              <a:rPr lang="it-IT">
                <a:latin typeface="Arial Black"/>
              </a:rPr>
              <a:t> – Local </a:t>
            </a:r>
            <a:r>
              <a:rPr lang="it-IT" err="1">
                <a:latin typeface="Arial Black"/>
              </a:rPr>
              <a:t>search</a:t>
            </a:r>
            <a:endParaRPr lang="it-IT">
              <a:latin typeface="Arial Black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8E72DC40-D7A5-247D-BE9C-15F574224E1F}"/>
              </a:ext>
            </a:extLst>
          </p:cNvPr>
          <p:cNvSpPr/>
          <p:nvPr/>
        </p:nvSpPr>
        <p:spPr>
          <a:xfrm>
            <a:off x="1690261" y="3357858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CBDE18-55F9-386F-15D1-CC7799B8CC7B}"/>
              </a:ext>
            </a:extLst>
          </p:cNvPr>
          <p:cNvSpPr/>
          <p:nvPr/>
        </p:nvSpPr>
        <p:spPr>
          <a:xfrm>
            <a:off x="3003287" y="2751843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A45C904-CCB2-48D3-8913-66361CACC09D}"/>
              </a:ext>
            </a:extLst>
          </p:cNvPr>
          <p:cNvSpPr/>
          <p:nvPr/>
        </p:nvSpPr>
        <p:spPr>
          <a:xfrm>
            <a:off x="2942798" y="3747982"/>
            <a:ext cx="388620" cy="388620"/>
          </a:xfrm>
          <a:prstGeom prst="ellipse">
            <a:avLst/>
          </a:prstGeom>
          <a:solidFill>
            <a:srgbClr val="B2D9FC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1DFDB6E-C42A-27C4-BF1D-9FD54E314EA1}"/>
              </a:ext>
            </a:extLst>
          </p:cNvPr>
          <p:cNvSpPr/>
          <p:nvPr/>
        </p:nvSpPr>
        <p:spPr>
          <a:xfrm>
            <a:off x="4476323" y="3921675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C2BDEC9-7A1A-552A-B8C1-0F3321D77A10}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flipV="1">
            <a:off x="2021969" y="2946153"/>
            <a:ext cx="981318" cy="4686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D980B40-D459-9E9C-5B9F-23705A421B00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flipH="1">
            <a:off x="3137108" y="3140463"/>
            <a:ext cx="60489" cy="6075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EBE9296-AFD0-F216-92F5-9A8BD6054CC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3331418" y="3942292"/>
            <a:ext cx="1144905" cy="17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99F1BA7C-692D-FA76-B6EB-F75279BE9BDC}"/>
              </a:ext>
            </a:extLst>
          </p:cNvPr>
          <p:cNvSpPr/>
          <p:nvPr/>
        </p:nvSpPr>
        <p:spPr>
          <a:xfrm>
            <a:off x="4560905" y="2986151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62F262D9-9244-B9EE-7D3C-5E96601F32A9}"/>
              </a:ext>
            </a:extLst>
          </p:cNvPr>
          <p:cNvCxnSpPr>
            <a:cxnSpLocks/>
            <a:stCxn id="13" idx="0"/>
            <a:endCxn id="26" idx="4"/>
          </p:cNvCxnSpPr>
          <p:nvPr/>
        </p:nvCxnSpPr>
        <p:spPr>
          <a:xfrm flipV="1">
            <a:off x="4670633" y="3374771"/>
            <a:ext cx="84582" cy="5469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e 57">
            <a:extLst>
              <a:ext uri="{FF2B5EF4-FFF2-40B4-BE49-F238E27FC236}">
                <a16:creationId xmlns:a16="http://schemas.microsoft.com/office/drawing/2014/main" id="{4925B805-34C9-09EB-E2E6-205C5B2BDCD3}"/>
              </a:ext>
            </a:extLst>
          </p:cNvPr>
          <p:cNvSpPr/>
          <p:nvPr/>
        </p:nvSpPr>
        <p:spPr>
          <a:xfrm>
            <a:off x="6771207" y="3362386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EFEF14E5-565A-700A-F3B6-2AB470C2585B}"/>
              </a:ext>
            </a:extLst>
          </p:cNvPr>
          <p:cNvSpPr/>
          <p:nvPr/>
        </p:nvSpPr>
        <p:spPr>
          <a:xfrm>
            <a:off x="8084233" y="2756371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E3B51415-2B63-D6C0-0B07-CDD2E92B73D1}"/>
              </a:ext>
            </a:extLst>
          </p:cNvPr>
          <p:cNvSpPr/>
          <p:nvPr/>
        </p:nvSpPr>
        <p:spPr>
          <a:xfrm>
            <a:off x="8023744" y="3752510"/>
            <a:ext cx="388620" cy="388620"/>
          </a:xfrm>
          <a:prstGeom prst="ellipse">
            <a:avLst/>
          </a:prstGeom>
          <a:solidFill>
            <a:srgbClr val="B2D9FC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C6E877A0-8627-166E-F829-2013A5125BE7}"/>
              </a:ext>
            </a:extLst>
          </p:cNvPr>
          <p:cNvSpPr/>
          <p:nvPr/>
        </p:nvSpPr>
        <p:spPr>
          <a:xfrm>
            <a:off x="9557269" y="392620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4378F1F-97C0-4952-E387-22657D391453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7159827" y="3556696"/>
            <a:ext cx="863917" cy="3901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6591D2DB-9719-D642-F919-EAEC7B69DA75}"/>
              </a:ext>
            </a:extLst>
          </p:cNvPr>
          <p:cNvCxnSpPr>
            <a:cxnSpLocks/>
            <a:stCxn id="60" idx="0"/>
            <a:endCxn id="59" idx="4"/>
          </p:cNvCxnSpPr>
          <p:nvPr/>
        </p:nvCxnSpPr>
        <p:spPr>
          <a:xfrm flipV="1">
            <a:off x="8218054" y="3144991"/>
            <a:ext cx="60489" cy="6075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7AEC5621-9E64-8337-B408-EB09237C6280}"/>
              </a:ext>
            </a:extLst>
          </p:cNvPr>
          <p:cNvCxnSpPr>
            <a:cxnSpLocks/>
            <a:stCxn id="59" idx="5"/>
            <a:endCxn id="61" idx="1"/>
          </p:cNvCxnSpPr>
          <p:nvPr/>
        </p:nvCxnSpPr>
        <p:spPr>
          <a:xfrm>
            <a:off x="8415941" y="3088079"/>
            <a:ext cx="1198240" cy="8950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e 64">
            <a:extLst>
              <a:ext uri="{FF2B5EF4-FFF2-40B4-BE49-F238E27FC236}">
                <a16:creationId xmlns:a16="http://schemas.microsoft.com/office/drawing/2014/main" id="{CD52C1E1-3D4E-65D6-511A-ABF7719263CF}"/>
              </a:ext>
            </a:extLst>
          </p:cNvPr>
          <p:cNvSpPr/>
          <p:nvPr/>
        </p:nvSpPr>
        <p:spPr>
          <a:xfrm>
            <a:off x="9641851" y="2990679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1B31D69E-8935-C5C7-77E1-798A0DE5C61D}"/>
              </a:ext>
            </a:extLst>
          </p:cNvPr>
          <p:cNvCxnSpPr>
            <a:cxnSpLocks/>
            <a:stCxn id="61" idx="0"/>
            <a:endCxn id="65" idx="4"/>
          </p:cNvCxnSpPr>
          <p:nvPr/>
        </p:nvCxnSpPr>
        <p:spPr>
          <a:xfrm flipV="1">
            <a:off x="9751579" y="3379299"/>
            <a:ext cx="84582" cy="5469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Immagine 82" descr="Immagine che contiene nero, schermata, oscurità, design&#10;&#10;Descrizione generata automaticamente">
            <a:extLst>
              <a:ext uri="{FF2B5EF4-FFF2-40B4-BE49-F238E27FC236}">
                <a16:creationId xmlns:a16="http://schemas.microsoft.com/office/drawing/2014/main" id="{EB976A27-E00D-278B-53D4-F0947CC7A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46" y="3334174"/>
            <a:ext cx="824181" cy="287731"/>
          </a:xfrm>
          <a:prstGeom prst="rect">
            <a:avLst/>
          </a:prstGeom>
        </p:spPr>
      </p:pic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BCD7803A-ED70-8E46-AE16-07DB85E65CC6}"/>
              </a:ext>
            </a:extLst>
          </p:cNvPr>
          <p:cNvSpPr txBox="1"/>
          <p:nvPr/>
        </p:nvSpPr>
        <p:spPr>
          <a:xfrm>
            <a:off x="1965960" y="2125980"/>
            <a:ext cx="25949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2, 3, 4, 5]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F8D40F39-FF00-C1BE-6CDE-A96473660827}"/>
              </a:ext>
            </a:extLst>
          </p:cNvPr>
          <p:cNvSpPr txBox="1"/>
          <p:nvPr/>
        </p:nvSpPr>
        <p:spPr>
          <a:xfrm>
            <a:off x="6981988" y="2131997"/>
            <a:ext cx="25949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3, </a:t>
            </a:r>
            <a:r>
              <a:rPr lang="it-IT">
                <a:ea typeface="微软雅黑"/>
                <a:cs typeface="Posterama" panose="020B0504020200020000" pitchFamily="34" charset="0"/>
              </a:rPr>
              <a:t>2</a:t>
            </a:r>
            <a:r>
              <a:rPr lang="it-IT" sz="1800">
                <a:ea typeface="微软雅黑"/>
                <a:cs typeface="Posterama" panose="020B0504020200020000" pitchFamily="34" charset="0"/>
              </a:rPr>
              <a:t>, 4, 5]</a:t>
            </a:r>
          </a:p>
        </p:txBody>
      </p: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54258035-2A8B-1649-C204-B093352D6E9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391968" y="3031551"/>
            <a:ext cx="355205" cy="3832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ttore 2 104">
            <a:extLst>
              <a:ext uri="{FF2B5EF4-FFF2-40B4-BE49-F238E27FC236}">
                <a16:creationId xmlns:a16="http://schemas.microsoft.com/office/drawing/2014/main" id="{1399FFD1-4055-A269-FF69-0A53E21358D5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6510986" y="2980687"/>
            <a:ext cx="317133" cy="4386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B257F963-AA51-B616-6384-5AA419261420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755215" y="2511165"/>
            <a:ext cx="0" cy="4749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Connettore 2 114">
            <a:extLst>
              <a:ext uri="{FF2B5EF4-FFF2-40B4-BE49-F238E27FC236}">
                <a16:creationId xmlns:a16="http://schemas.microsoft.com/office/drawing/2014/main" id="{54DAF9B1-D96F-CDBB-8214-FC799B56614F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9836161" y="2396865"/>
            <a:ext cx="0" cy="5938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1FA5F2-4C15-F285-6BD4-006082B36D41}"/>
              </a:ext>
            </a:extLst>
          </p:cNvPr>
          <p:cNvSpPr txBox="1"/>
          <p:nvPr/>
        </p:nvSpPr>
        <p:spPr>
          <a:xfrm>
            <a:off x="5195632" y="2946465"/>
            <a:ext cx="88710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>
                <a:ea typeface="微软雅黑"/>
                <a:cs typeface="Posterama" panose="020B0504020200020000" pitchFamily="34" charset="0"/>
              </a:rPr>
              <a:t>2, 3 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67350A09-4BAD-3BC2-105F-FB058D4D2B9D}"/>
                  </a:ext>
                </a:extLst>
              </p14:cNvPr>
              <p14:cNvContentPartPr/>
              <p14:nvPr/>
            </p14:nvContentPartPr>
            <p14:xfrm>
              <a:off x="5988140" y="3028513"/>
              <a:ext cx="74520" cy="2023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67350A09-4BAD-3BC2-105F-FB058D4D2B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2020" y="3022393"/>
                <a:ext cx="867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o 7">
            <a:extLst>
              <a:ext uri="{FF2B5EF4-FFF2-40B4-BE49-F238E27FC236}">
                <a16:creationId xmlns:a16="http://schemas.microsoft.com/office/drawing/2014/main" id="{8A9CD9B7-02D1-E928-3D42-86DC1C2810E4}"/>
              </a:ext>
            </a:extLst>
          </p:cNvPr>
          <p:cNvGrpSpPr/>
          <p:nvPr/>
        </p:nvGrpSpPr>
        <p:grpSpPr>
          <a:xfrm>
            <a:off x="5978420" y="3023113"/>
            <a:ext cx="253080" cy="210240"/>
            <a:chOff x="5965305" y="2994420"/>
            <a:chExt cx="25308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4C2662E1-DA97-5E7A-B600-093255B3F83F}"/>
                    </a:ext>
                  </a:extLst>
                </p14:cNvPr>
                <p14:cNvContentPartPr/>
                <p14:nvPr/>
              </p14:nvContentPartPr>
              <p14:xfrm>
                <a:off x="6151785" y="3007740"/>
                <a:ext cx="66600" cy="1814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4C2662E1-DA97-5E7A-B600-093255B3F8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45665" y="3001620"/>
                  <a:ext cx="78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226FA685-D837-4624-2FAB-AF7C9DBB8738}"/>
                    </a:ext>
                  </a:extLst>
                </p14:cNvPr>
                <p14:cNvContentPartPr/>
                <p14:nvPr/>
              </p14:nvContentPartPr>
              <p14:xfrm>
                <a:off x="6139905" y="2994420"/>
                <a:ext cx="78120" cy="669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226FA685-D837-4624-2FAB-AF7C9DBB87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33785" y="2988300"/>
                  <a:ext cx="90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96DC6E4-E40B-A149-1809-FF128B2C6086}"/>
                    </a:ext>
                  </a:extLst>
                </p14:cNvPr>
                <p14:cNvContentPartPr/>
                <p14:nvPr/>
              </p14:nvContentPartPr>
              <p14:xfrm>
                <a:off x="5965305" y="3145260"/>
                <a:ext cx="68400" cy="5940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96DC6E4-E40B-A149-1809-FF128B2C60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59185" y="3139140"/>
                  <a:ext cx="80640" cy="7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7465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24</a:t>
            </a:fld>
            <a:endParaRPr lang="it-IT" altLang="zh-CN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E8A353-9775-89DC-971C-B541C70E343D}"/>
              </a:ext>
            </a:extLst>
          </p:cNvPr>
          <p:cNvSpPr txBox="1"/>
          <p:nvPr/>
        </p:nvSpPr>
        <p:spPr>
          <a:xfrm>
            <a:off x="576623" y="1472037"/>
            <a:ext cx="9461241" cy="46166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>
                <a:latin typeface="Arial Black"/>
                <a:ea typeface="微软雅黑"/>
                <a:cs typeface="Posterama"/>
              </a:rPr>
              <a:t>2-OPT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E918DA-6472-3E1E-AD02-5A4124809AC1}"/>
              </a:ext>
            </a:extLst>
          </p:cNvPr>
          <p:cNvSpPr txBox="1"/>
          <p:nvPr/>
        </p:nvSpPr>
        <p:spPr>
          <a:xfrm>
            <a:off x="574523" y="4807856"/>
            <a:ext cx="10235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Posterama"/>
                <a:ea typeface="微软雅黑"/>
                <a:cs typeface="Posterama"/>
              </a:rPr>
              <a:t>2-OPT </a:t>
            </a:r>
            <a:r>
              <a:rPr lang="it-IT" err="1">
                <a:latin typeface="Posterama"/>
                <a:ea typeface="微软雅黑"/>
                <a:cs typeface="Posterama"/>
              </a:rPr>
              <a:t>is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applied</a:t>
            </a:r>
            <a:r>
              <a:rPr lang="it-IT">
                <a:latin typeface="Posterama"/>
                <a:ea typeface="微软雅黑"/>
                <a:cs typeface="Posterama"/>
              </a:rPr>
              <a:t> to customers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by </a:t>
            </a:r>
            <a:r>
              <a:rPr lang="it-IT" b="1">
                <a:latin typeface="Posterama"/>
                <a:ea typeface="微软雅黑"/>
                <a:cs typeface="Posterama"/>
              </a:rPr>
              <a:t>trucks</a:t>
            </a:r>
            <a:r>
              <a:rPr lang="it-IT">
                <a:latin typeface="Posterama"/>
                <a:ea typeface="微软雅黑"/>
                <a:cs typeface="Posterama"/>
              </a:rPr>
              <a:t> and </a:t>
            </a:r>
            <a:r>
              <a:rPr lang="it-IT" err="1">
                <a:latin typeface="Posterama"/>
                <a:ea typeface="微软雅黑"/>
                <a:cs typeface="Posterama"/>
              </a:rPr>
              <a:t>involves</a:t>
            </a:r>
            <a:r>
              <a:rPr lang="it-IT">
                <a:latin typeface="Posterama"/>
                <a:ea typeface="微软雅黑"/>
                <a:cs typeface="Posterama"/>
              </a:rPr>
              <a:t> </a:t>
            </a:r>
            <a:r>
              <a:rPr lang="it-IT" err="1">
                <a:latin typeface="Posterama"/>
                <a:ea typeface="微软雅黑"/>
                <a:cs typeface="Posterama"/>
              </a:rPr>
              <a:t>neighbors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that</a:t>
            </a:r>
            <a:r>
              <a:rPr lang="it-IT">
                <a:latin typeface="Posterama"/>
                <a:ea typeface="微软雅黑"/>
                <a:cs typeface="Posterama"/>
              </a:rPr>
              <a:t> are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in the </a:t>
            </a:r>
            <a:r>
              <a:rPr lang="it-IT" b="1" err="1">
                <a:latin typeface="Posterama"/>
                <a:ea typeface="微软雅黑"/>
                <a:cs typeface="Posterama"/>
              </a:rPr>
              <a:t>same</a:t>
            </a:r>
            <a:r>
              <a:rPr lang="it-IT" b="1">
                <a:latin typeface="Posterama"/>
                <a:ea typeface="微软雅黑"/>
                <a:cs typeface="Posterama"/>
              </a:rPr>
              <a:t> truck tour</a:t>
            </a:r>
            <a:endParaRPr lang="it-IT" sz="18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9" name="Titolo 9">
            <a:extLst>
              <a:ext uri="{FF2B5EF4-FFF2-40B4-BE49-F238E27FC236}">
                <a16:creationId xmlns:a16="http://schemas.microsoft.com/office/drawing/2014/main" id="{617E89C7-25EA-2CEE-DB41-8F357F41E5D5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9246087" cy="1182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SISSRs</a:t>
            </a:r>
            <a:r>
              <a:rPr lang="it-IT">
                <a:latin typeface="Arial Black"/>
              </a:rPr>
              <a:t> – Local </a:t>
            </a:r>
            <a:r>
              <a:rPr lang="it-IT" err="1">
                <a:latin typeface="Arial Black"/>
              </a:rPr>
              <a:t>search</a:t>
            </a:r>
            <a:endParaRPr lang="it-IT">
              <a:latin typeface="Arial Black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86F655E4-FD3E-CF94-F6D7-4AC2A0B4E0C0}"/>
              </a:ext>
            </a:extLst>
          </p:cNvPr>
          <p:cNvSpPr/>
          <p:nvPr/>
        </p:nvSpPr>
        <p:spPr>
          <a:xfrm>
            <a:off x="1090493" y="2808119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E760E20-4F98-DB96-C0E1-B9A907881BFE}"/>
              </a:ext>
            </a:extLst>
          </p:cNvPr>
          <p:cNvSpPr/>
          <p:nvPr/>
        </p:nvSpPr>
        <p:spPr>
          <a:xfrm>
            <a:off x="2318676" y="2897771"/>
            <a:ext cx="388620" cy="388620"/>
          </a:xfrm>
          <a:prstGeom prst="ellipse">
            <a:avLst/>
          </a:prstGeom>
          <a:solidFill>
            <a:srgbClr val="B2D9FC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C2E3277-4797-512F-8FE6-0955E23D8978}"/>
              </a:ext>
            </a:extLst>
          </p:cNvPr>
          <p:cNvSpPr/>
          <p:nvPr/>
        </p:nvSpPr>
        <p:spPr>
          <a:xfrm>
            <a:off x="3742253" y="4045331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22CFA22-A24A-FE70-781A-7FED90E89DE1}"/>
              </a:ext>
            </a:extLst>
          </p:cNvPr>
          <p:cNvSpPr/>
          <p:nvPr/>
        </p:nvSpPr>
        <p:spPr>
          <a:xfrm>
            <a:off x="4546925" y="3074219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2B67014-C434-DD54-CABB-67E0B72290A9}"/>
              </a:ext>
            </a:extLst>
          </p:cNvPr>
          <p:cNvSpPr/>
          <p:nvPr/>
        </p:nvSpPr>
        <p:spPr>
          <a:xfrm>
            <a:off x="3546859" y="2610823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419875A-C5AD-DD67-258A-82CF6B4BE14F}"/>
              </a:ext>
            </a:extLst>
          </p:cNvPr>
          <p:cNvSpPr/>
          <p:nvPr/>
        </p:nvSpPr>
        <p:spPr>
          <a:xfrm>
            <a:off x="2004893" y="4111442"/>
            <a:ext cx="388620" cy="388620"/>
          </a:xfrm>
          <a:prstGeom prst="ellipse">
            <a:avLst/>
          </a:prstGeom>
          <a:solidFill>
            <a:srgbClr val="B2D9FC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6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AED5F36-2A00-F68B-23E5-6A2D06369F6D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1479113" y="3002429"/>
            <a:ext cx="839563" cy="896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52BA7CB-61B0-3036-9F52-553262AB00BD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2650384" y="3229479"/>
            <a:ext cx="1148781" cy="8727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348A233-4562-F39E-0B17-155CC2E1F802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4073961" y="3405927"/>
            <a:ext cx="529876" cy="6963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05B28016-CF99-B56C-59A9-89B099EA1F06}"/>
              </a:ext>
            </a:extLst>
          </p:cNvPr>
          <p:cNvCxnSpPr>
            <a:cxnSpLocks/>
            <a:stCxn id="13" idx="1"/>
            <a:endCxn id="14" idx="6"/>
          </p:cNvCxnSpPr>
          <p:nvPr/>
        </p:nvCxnSpPr>
        <p:spPr>
          <a:xfrm flipH="1" flipV="1">
            <a:off x="3935479" y="2805133"/>
            <a:ext cx="668358" cy="3259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6D9DF4DD-4CF7-83E9-F5E7-937F760572EC}"/>
              </a:ext>
            </a:extLst>
          </p:cNvPr>
          <p:cNvCxnSpPr>
            <a:cxnSpLocks/>
            <a:stCxn id="14" idx="3"/>
            <a:endCxn id="15" idx="7"/>
          </p:cNvCxnSpPr>
          <p:nvPr/>
        </p:nvCxnSpPr>
        <p:spPr>
          <a:xfrm flipH="1">
            <a:off x="2336601" y="2942531"/>
            <a:ext cx="1267170" cy="12258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magine 32" descr="Immagine che contiene nero, schermata, oscurità, design&#10;&#10;Descrizione generata automaticamente">
            <a:extLst>
              <a:ext uri="{FF2B5EF4-FFF2-40B4-BE49-F238E27FC236}">
                <a16:creationId xmlns:a16="http://schemas.microsoft.com/office/drawing/2014/main" id="{F1D0C17F-6724-707A-5031-436D5595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46" y="3334174"/>
            <a:ext cx="824181" cy="287731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0042A29-4457-4640-87F9-7512F03304C8}"/>
              </a:ext>
            </a:extLst>
          </p:cNvPr>
          <p:cNvSpPr txBox="1"/>
          <p:nvPr/>
        </p:nvSpPr>
        <p:spPr>
          <a:xfrm>
            <a:off x="1766325" y="2128007"/>
            <a:ext cx="25949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2, 5, 4, 3, 6]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07AF7E5-DB83-18F0-84E4-98C95913CB80}"/>
              </a:ext>
            </a:extLst>
          </p:cNvPr>
          <p:cNvSpPr txBox="1"/>
          <p:nvPr/>
        </p:nvSpPr>
        <p:spPr>
          <a:xfrm>
            <a:off x="5210872" y="2946465"/>
            <a:ext cx="88710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>
                <a:ea typeface="微软雅黑"/>
                <a:cs typeface="Posterama" panose="020B0504020200020000" pitchFamily="34" charset="0"/>
              </a:rPr>
              <a:t>5, 4, 3 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2FFCD840-A33D-BE6A-15D3-BF5C1495BA99}"/>
                  </a:ext>
                </a:extLst>
              </p14:cNvPr>
              <p14:cNvContentPartPr/>
              <p14:nvPr/>
            </p14:nvContentPartPr>
            <p14:xfrm>
              <a:off x="6140540" y="3028513"/>
              <a:ext cx="74520" cy="20232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2FFCD840-A33D-BE6A-15D3-BF5C1495BA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4420" y="3022393"/>
                <a:ext cx="867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uppo 66">
            <a:extLst>
              <a:ext uri="{FF2B5EF4-FFF2-40B4-BE49-F238E27FC236}">
                <a16:creationId xmlns:a16="http://schemas.microsoft.com/office/drawing/2014/main" id="{90FBC4F9-1F75-07B2-BD25-B167A0D9355B}"/>
              </a:ext>
            </a:extLst>
          </p:cNvPr>
          <p:cNvGrpSpPr/>
          <p:nvPr/>
        </p:nvGrpSpPr>
        <p:grpSpPr>
          <a:xfrm>
            <a:off x="6130820" y="3023113"/>
            <a:ext cx="253080" cy="210240"/>
            <a:chOff x="5965305" y="2994420"/>
            <a:chExt cx="25308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3AF8B491-462C-FB9C-11E8-F4660819E8EE}"/>
                    </a:ext>
                  </a:extLst>
                </p14:cNvPr>
                <p14:cNvContentPartPr/>
                <p14:nvPr/>
              </p14:nvContentPartPr>
              <p14:xfrm>
                <a:off x="6151785" y="3007740"/>
                <a:ext cx="66600" cy="1814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3AF8B491-462C-FB9C-11E8-F4660819E8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45665" y="3001620"/>
                  <a:ext cx="78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B6AFE266-25EF-BF23-A4A6-C0F39A59A84F}"/>
                    </a:ext>
                  </a:extLst>
                </p14:cNvPr>
                <p14:cNvContentPartPr/>
                <p14:nvPr/>
              </p14:nvContentPartPr>
              <p14:xfrm>
                <a:off x="6139905" y="2994420"/>
                <a:ext cx="78120" cy="669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B6AFE266-25EF-BF23-A4A6-C0F39A59A8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33785" y="2988300"/>
                  <a:ext cx="90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83B02A76-7304-984A-FDC4-0CC4033C43F3}"/>
                    </a:ext>
                  </a:extLst>
                </p14:cNvPr>
                <p14:cNvContentPartPr/>
                <p14:nvPr/>
              </p14:nvContentPartPr>
              <p14:xfrm>
                <a:off x="5965305" y="3145260"/>
                <a:ext cx="68400" cy="5940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83B02A76-7304-984A-FDC4-0CC4033C43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59185" y="3139140"/>
                  <a:ext cx="80640" cy="71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8" name="Ovale 67">
            <a:extLst>
              <a:ext uri="{FF2B5EF4-FFF2-40B4-BE49-F238E27FC236}">
                <a16:creationId xmlns:a16="http://schemas.microsoft.com/office/drawing/2014/main" id="{EB02FF56-EC1F-37D5-81B1-2EA704502130}"/>
              </a:ext>
            </a:extLst>
          </p:cNvPr>
          <p:cNvSpPr/>
          <p:nvPr/>
        </p:nvSpPr>
        <p:spPr>
          <a:xfrm>
            <a:off x="6950273" y="280957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BD06BEAA-7BB7-12C5-701F-61E65C90B44E}"/>
              </a:ext>
            </a:extLst>
          </p:cNvPr>
          <p:cNvSpPr/>
          <p:nvPr/>
        </p:nvSpPr>
        <p:spPr>
          <a:xfrm>
            <a:off x="8178456" y="2899225"/>
            <a:ext cx="388620" cy="388620"/>
          </a:xfrm>
          <a:prstGeom prst="ellipse">
            <a:avLst/>
          </a:prstGeom>
          <a:solidFill>
            <a:srgbClr val="B2D9FC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52E19F90-53DE-4637-D192-DCE5371A2277}"/>
              </a:ext>
            </a:extLst>
          </p:cNvPr>
          <p:cNvSpPr/>
          <p:nvPr/>
        </p:nvSpPr>
        <p:spPr>
          <a:xfrm>
            <a:off x="9602033" y="4046785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DCF05118-D4C7-2666-3FD0-B399DCB623C2}"/>
              </a:ext>
            </a:extLst>
          </p:cNvPr>
          <p:cNvSpPr/>
          <p:nvPr/>
        </p:nvSpPr>
        <p:spPr>
          <a:xfrm>
            <a:off x="10406705" y="3075673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6FF31F94-4563-5BED-86FE-79B5D4666025}"/>
              </a:ext>
            </a:extLst>
          </p:cNvPr>
          <p:cNvSpPr/>
          <p:nvPr/>
        </p:nvSpPr>
        <p:spPr>
          <a:xfrm>
            <a:off x="9406639" y="2612277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E256E1F3-577B-5D0D-D988-A578C3FF03DE}"/>
              </a:ext>
            </a:extLst>
          </p:cNvPr>
          <p:cNvSpPr/>
          <p:nvPr/>
        </p:nvSpPr>
        <p:spPr>
          <a:xfrm>
            <a:off x="7864673" y="4112896"/>
            <a:ext cx="388620" cy="388620"/>
          </a:xfrm>
          <a:prstGeom prst="ellipse">
            <a:avLst/>
          </a:prstGeom>
          <a:solidFill>
            <a:srgbClr val="B2D9FC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6</a:t>
            </a:r>
          </a:p>
        </p:txBody>
      </p: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928C29CC-EC5A-656F-28F0-EE9CC53BCA3A}"/>
              </a:ext>
            </a:extLst>
          </p:cNvPr>
          <p:cNvCxnSpPr>
            <a:stCxn id="68" idx="6"/>
            <a:endCxn id="69" idx="2"/>
          </p:cNvCxnSpPr>
          <p:nvPr/>
        </p:nvCxnSpPr>
        <p:spPr>
          <a:xfrm>
            <a:off x="7338893" y="3003883"/>
            <a:ext cx="839563" cy="896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059BFD6C-9D4C-AF90-376A-4CBE5678FA36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flipV="1">
            <a:off x="8567076" y="2806587"/>
            <a:ext cx="839563" cy="2869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3F79D8B1-E93D-4D37-6BE2-3D2F1A28B7B0}"/>
              </a:ext>
            </a:extLst>
          </p:cNvPr>
          <p:cNvCxnSpPr>
            <a:cxnSpLocks/>
            <a:stCxn id="71" idx="3"/>
            <a:endCxn id="70" idx="7"/>
          </p:cNvCxnSpPr>
          <p:nvPr/>
        </p:nvCxnSpPr>
        <p:spPr>
          <a:xfrm flipH="1">
            <a:off x="9933741" y="3407381"/>
            <a:ext cx="529876" cy="6963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70497CC7-994E-A9A3-16EA-015E6AA9A363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>
            <a:off x="9795259" y="2806587"/>
            <a:ext cx="668358" cy="3259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EB1137FB-FF71-FAC4-8220-A11DB48CBB1F}"/>
              </a:ext>
            </a:extLst>
          </p:cNvPr>
          <p:cNvCxnSpPr>
            <a:cxnSpLocks/>
            <a:stCxn id="70" idx="2"/>
            <a:endCxn id="73" idx="6"/>
          </p:cNvCxnSpPr>
          <p:nvPr/>
        </p:nvCxnSpPr>
        <p:spPr>
          <a:xfrm flipH="1">
            <a:off x="8253293" y="4241095"/>
            <a:ext cx="1348740" cy="661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BE61769E-53FD-EE21-BD4D-F4083CE87763}"/>
              </a:ext>
            </a:extLst>
          </p:cNvPr>
          <p:cNvSpPr txBox="1"/>
          <p:nvPr/>
        </p:nvSpPr>
        <p:spPr>
          <a:xfrm>
            <a:off x="7685576" y="2121821"/>
            <a:ext cx="25949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2, 3, 4, 5, 6]</a:t>
            </a:r>
          </a:p>
        </p:txBody>
      </p: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B5F47B68-B18D-7B0A-A5AE-6CF2C9370D1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226771" y="2374633"/>
            <a:ext cx="58032" cy="4334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74630DA2-1620-5CD1-93E4-E9C4B8292FC6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284803" y="4305752"/>
            <a:ext cx="72009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0943D0B9-D428-BCF5-58A3-D4B2DA52BC4D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7144583" y="4307206"/>
            <a:ext cx="72009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Connettore 2 109">
            <a:extLst>
              <a:ext uri="{FF2B5EF4-FFF2-40B4-BE49-F238E27FC236}">
                <a16:creationId xmlns:a16="http://schemas.microsoft.com/office/drawing/2014/main" id="{B82A0F6B-F75B-EB4F-4BA5-C011E044CD99}"/>
              </a:ext>
            </a:extLst>
          </p:cNvPr>
          <p:cNvCxnSpPr>
            <a:cxnSpLocks/>
          </p:cNvCxnSpPr>
          <p:nvPr/>
        </p:nvCxnSpPr>
        <p:spPr>
          <a:xfrm>
            <a:off x="7067834" y="2393904"/>
            <a:ext cx="58032" cy="4334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08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25</a:t>
            </a:fld>
            <a:endParaRPr lang="it-IT" altLang="zh-CN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E8A353-9775-89DC-971C-B541C70E343D}"/>
              </a:ext>
            </a:extLst>
          </p:cNvPr>
          <p:cNvSpPr txBox="1"/>
          <p:nvPr/>
        </p:nvSpPr>
        <p:spPr>
          <a:xfrm>
            <a:off x="576623" y="1472037"/>
            <a:ext cx="10396177" cy="46166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>
                <a:latin typeface="Arial Black"/>
                <a:ea typeface="微软雅黑"/>
                <a:cs typeface="Posterama"/>
              </a:rPr>
              <a:t>2-OPT *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E918DA-6472-3E1E-AD02-5A4124809AC1}"/>
              </a:ext>
            </a:extLst>
          </p:cNvPr>
          <p:cNvSpPr txBox="1"/>
          <p:nvPr/>
        </p:nvSpPr>
        <p:spPr>
          <a:xfrm>
            <a:off x="574523" y="5407623"/>
            <a:ext cx="10235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Posterama"/>
                <a:ea typeface="微软雅黑"/>
                <a:cs typeface="Posterama"/>
              </a:rPr>
              <a:t>2-OPT* </a:t>
            </a:r>
            <a:r>
              <a:rPr lang="it-IT" err="1">
                <a:latin typeface="Posterama"/>
                <a:ea typeface="微软雅黑"/>
                <a:cs typeface="Posterama"/>
              </a:rPr>
              <a:t>is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applied</a:t>
            </a:r>
            <a:r>
              <a:rPr lang="it-IT">
                <a:latin typeface="Posterama"/>
                <a:ea typeface="微软雅黑"/>
                <a:cs typeface="Posterama"/>
              </a:rPr>
              <a:t> to customers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by </a:t>
            </a:r>
            <a:r>
              <a:rPr lang="it-IT" b="1">
                <a:latin typeface="Posterama"/>
                <a:ea typeface="微软雅黑"/>
                <a:cs typeface="Posterama"/>
              </a:rPr>
              <a:t>trucks</a:t>
            </a:r>
            <a:r>
              <a:rPr lang="it-IT">
                <a:latin typeface="Posterama"/>
                <a:ea typeface="微软雅黑"/>
                <a:cs typeface="Posterama"/>
              </a:rPr>
              <a:t> and </a:t>
            </a:r>
            <a:r>
              <a:rPr lang="it-IT" err="1">
                <a:latin typeface="Posterama"/>
                <a:ea typeface="微软雅黑"/>
                <a:cs typeface="Posterama"/>
              </a:rPr>
              <a:t>involves</a:t>
            </a:r>
            <a:r>
              <a:rPr lang="it-IT">
                <a:latin typeface="Posterama"/>
                <a:ea typeface="微软雅黑"/>
                <a:cs typeface="Posterama"/>
              </a:rPr>
              <a:t> </a:t>
            </a:r>
            <a:r>
              <a:rPr lang="it-IT" err="1">
                <a:latin typeface="Posterama"/>
                <a:ea typeface="微软雅黑"/>
                <a:cs typeface="Posterama"/>
              </a:rPr>
              <a:t>neighbors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that</a:t>
            </a:r>
            <a:r>
              <a:rPr lang="it-IT">
                <a:latin typeface="Posterama"/>
                <a:ea typeface="微软雅黑"/>
                <a:cs typeface="Posterama"/>
              </a:rPr>
              <a:t> are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in a </a:t>
            </a:r>
            <a:r>
              <a:rPr lang="it-IT" b="1" err="1">
                <a:latin typeface="Posterama"/>
                <a:ea typeface="微软雅黑"/>
                <a:cs typeface="Posterama"/>
              </a:rPr>
              <a:t>different</a:t>
            </a:r>
            <a:r>
              <a:rPr lang="it-IT" b="1">
                <a:latin typeface="Posterama"/>
                <a:ea typeface="微软雅黑"/>
                <a:cs typeface="Posterama"/>
              </a:rPr>
              <a:t> truck tour</a:t>
            </a:r>
            <a:endParaRPr lang="it-IT" sz="18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9" name="Titolo 9">
            <a:extLst>
              <a:ext uri="{FF2B5EF4-FFF2-40B4-BE49-F238E27FC236}">
                <a16:creationId xmlns:a16="http://schemas.microsoft.com/office/drawing/2014/main" id="{40F3950C-73AF-64C4-0925-ADC7DE347C1E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9246087" cy="1182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SISSRs</a:t>
            </a:r>
            <a:r>
              <a:rPr lang="it-IT">
                <a:latin typeface="Arial Black"/>
              </a:rPr>
              <a:t> – Local </a:t>
            </a:r>
            <a:r>
              <a:rPr lang="it-IT" err="1">
                <a:latin typeface="Arial Black"/>
              </a:rPr>
              <a:t>search</a:t>
            </a:r>
            <a:endParaRPr lang="it-IT">
              <a:latin typeface="Arial Black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6805925-39D9-B3C7-47CD-51C0B1D05E6B}"/>
              </a:ext>
            </a:extLst>
          </p:cNvPr>
          <p:cNvSpPr/>
          <p:nvPr/>
        </p:nvSpPr>
        <p:spPr>
          <a:xfrm>
            <a:off x="1631268" y="3034262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FA87ECC-442A-C014-9196-094FE8DE5561}"/>
              </a:ext>
            </a:extLst>
          </p:cNvPr>
          <p:cNvSpPr/>
          <p:nvPr/>
        </p:nvSpPr>
        <p:spPr>
          <a:xfrm>
            <a:off x="2530920" y="2839952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D36A121-F9D7-796D-622F-CAD113F5D256}"/>
              </a:ext>
            </a:extLst>
          </p:cNvPr>
          <p:cNvSpPr/>
          <p:nvPr/>
        </p:nvSpPr>
        <p:spPr>
          <a:xfrm>
            <a:off x="3342559" y="3868503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842C599-1BB6-A9B3-4181-07D3164AD0A3}"/>
              </a:ext>
            </a:extLst>
          </p:cNvPr>
          <p:cNvSpPr/>
          <p:nvPr/>
        </p:nvSpPr>
        <p:spPr>
          <a:xfrm>
            <a:off x="3723559" y="275343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6D5899D-B3E3-476F-23A6-364130E32E49}"/>
              </a:ext>
            </a:extLst>
          </p:cNvPr>
          <p:cNvSpPr/>
          <p:nvPr/>
        </p:nvSpPr>
        <p:spPr>
          <a:xfrm>
            <a:off x="4524232" y="240274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CC6A0332-809C-2062-4FF8-47B1F69569E6}"/>
              </a:ext>
            </a:extLst>
          </p:cNvPr>
          <p:cNvSpPr/>
          <p:nvPr/>
        </p:nvSpPr>
        <p:spPr>
          <a:xfrm>
            <a:off x="1423780" y="445064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A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2FCDD5C-DD11-034D-2886-9A30EEDEE9ED}"/>
              </a:ext>
            </a:extLst>
          </p:cNvPr>
          <p:cNvSpPr/>
          <p:nvPr/>
        </p:nvSpPr>
        <p:spPr>
          <a:xfrm>
            <a:off x="2333264" y="4761822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B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A5280D5-B579-DD4E-F148-D38CB7A7CC58}"/>
              </a:ext>
            </a:extLst>
          </p:cNvPr>
          <p:cNvSpPr/>
          <p:nvPr/>
        </p:nvSpPr>
        <p:spPr>
          <a:xfrm>
            <a:off x="2668318" y="3870833"/>
            <a:ext cx="388620" cy="388620"/>
          </a:xfrm>
          <a:prstGeom prst="ellipse">
            <a:avLst/>
          </a:prstGeom>
          <a:solidFill>
            <a:srgbClr val="B2D9FC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C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DA6B579F-24DB-5297-080B-DC3CF7A22B55}"/>
              </a:ext>
            </a:extLst>
          </p:cNvPr>
          <p:cNvSpPr/>
          <p:nvPr/>
        </p:nvSpPr>
        <p:spPr>
          <a:xfrm>
            <a:off x="3491162" y="4687892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D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FF95CE1-A6BC-B53A-5A51-37CAC4680162}"/>
              </a:ext>
            </a:extLst>
          </p:cNvPr>
          <p:cNvSpPr/>
          <p:nvPr/>
        </p:nvSpPr>
        <p:spPr>
          <a:xfrm>
            <a:off x="4524232" y="4685451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E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B6F8E6C-472B-34E0-73B0-57A9BC457594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1812400" y="4644953"/>
            <a:ext cx="520864" cy="3111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BC2B85E-8BE0-5C0C-2258-DF035A05BE0D}"/>
              </a:ext>
            </a:extLst>
          </p:cNvPr>
          <p:cNvCxnSpPr>
            <a:cxnSpLocks/>
            <a:stCxn id="16" idx="0"/>
            <a:endCxn id="17" idx="3"/>
          </p:cNvCxnSpPr>
          <p:nvPr/>
        </p:nvCxnSpPr>
        <p:spPr>
          <a:xfrm flipV="1">
            <a:off x="2527574" y="4202541"/>
            <a:ext cx="197656" cy="5592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07F8D5B6-A77F-4DAC-0114-C6D3FAFDC5F2}"/>
              </a:ext>
            </a:extLst>
          </p:cNvPr>
          <p:cNvCxnSpPr>
            <a:cxnSpLocks/>
            <a:stCxn id="17" idx="5"/>
            <a:endCxn id="19" idx="1"/>
          </p:cNvCxnSpPr>
          <p:nvPr/>
        </p:nvCxnSpPr>
        <p:spPr>
          <a:xfrm>
            <a:off x="3000026" y="4202541"/>
            <a:ext cx="548048" cy="5422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56F41AB-4B3D-4706-7B6C-591CE89D743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3879782" y="4879761"/>
            <a:ext cx="644450" cy="24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6226B56E-9ED8-BD83-FA17-CA563684F4C6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019888" y="3034262"/>
            <a:ext cx="511032" cy="1943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EC5D7F9-3AC4-EE2E-6F64-3586AE05060F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2862628" y="3171660"/>
            <a:ext cx="536843" cy="7537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3152D4A-29C2-3582-DE82-1B9286EAF3B0}"/>
              </a:ext>
            </a:extLst>
          </p:cNvPr>
          <p:cNvCxnSpPr>
            <a:cxnSpLocks/>
            <a:stCxn id="12" idx="7"/>
            <a:endCxn id="13" idx="4"/>
          </p:cNvCxnSpPr>
          <p:nvPr/>
        </p:nvCxnSpPr>
        <p:spPr>
          <a:xfrm flipV="1">
            <a:off x="3674267" y="3142053"/>
            <a:ext cx="243602" cy="783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8191594D-8DE4-CDFD-A9D2-24DDD1A0AF63}"/>
              </a:ext>
            </a:extLst>
          </p:cNvPr>
          <p:cNvCxnSpPr>
            <a:cxnSpLocks/>
            <a:stCxn id="13" idx="7"/>
            <a:endCxn id="14" idx="2"/>
          </p:cNvCxnSpPr>
          <p:nvPr/>
        </p:nvCxnSpPr>
        <p:spPr>
          <a:xfrm flipV="1">
            <a:off x="4055267" y="2597053"/>
            <a:ext cx="468965" cy="213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e 54">
            <a:extLst>
              <a:ext uri="{FF2B5EF4-FFF2-40B4-BE49-F238E27FC236}">
                <a16:creationId xmlns:a16="http://schemas.microsoft.com/office/drawing/2014/main" id="{131AB86F-01DD-99DF-9B9A-EF3FD75D076E}"/>
              </a:ext>
            </a:extLst>
          </p:cNvPr>
          <p:cNvSpPr/>
          <p:nvPr/>
        </p:nvSpPr>
        <p:spPr>
          <a:xfrm>
            <a:off x="6905534" y="3034262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F358B534-07CA-D2B3-24C1-A29D501DCA36}"/>
              </a:ext>
            </a:extLst>
          </p:cNvPr>
          <p:cNvSpPr/>
          <p:nvPr/>
        </p:nvSpPr>
        <p:spPr>
          <a:xfrm>
            <a:off x="7805186" y="2839952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20034F34-D7EE-5F13-B697-84141B29BB5C}"/>
              </a:ext>
            </a:extLst>
          </p:cNvPr>
          <p:cNvSpPr/>
          <p:nvPr/>
        </p:nvSpPr>
        <p:spPr>
          <a:xfrm>
            <a:off x="8616825" y="3868503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EBCD4CE-C8E5-17F3-93B4-7D86941DFA24}"/>
              </a:ext>
            </a:extLst>
          </p:cNvPr>
          <p:cNvSpPr/>
          <p:nvPr/>
        </p:nvSpPr>
        <p:spPr>
          <a:xfrm>
            <a:off x="8997825" y="275343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2361E269-43C0-F637-5991-92FA0B371FE0}"/>
              </a:ext>
            </a:extLst>
          </p:cNvPr>
          <p:cNvSpPr/>
          <p:nvPr/>
        </p:nvSpPr>
        <p:spPr>
          <a:xfrm>
            <a:off x="9798498" y="240274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B1430814-9CC4-AB44-0F1A-09B9DEA6C9E3}"/>
              </a:ext>
            </a:extLst>
          </p:cNvPr>
          <p:cNvSpPr/>
          <p:nvPr/>
        </p:nvSpPr>
        <p:spPr>
          <a:xfrm>
            <a:off x="6698046" y="445064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A</a:t>
            </a: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63FD23A-8DFB-A735-DAB5-59AC03B2D277}"/>
              </a:ext>
            </a:extLst>
          </p:cNvPr>
          <p:cNvSpPr/>
          <p:nvPr/>
        </p:nvSpPr>
        <p:spPr>
          <a:xfrm>
            <a:off x="7607530" y="4761822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B</a:t>
            </a:r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99195E1A-9761-8D69-4C08-0F77566AE7E5}"/>
              </a:ext>
            </a:extLst>
          </p:cNvPr>
          <p:cNvSpPr/>
          <p:nvPr/>
        </p:nvSpPr>
        <p:spPr>
          <a:xfrm>
            <a:off x="7942584" y="3870833"/>
            <a:ext cx="388620" cy="388620"/>
          </a:xfrm>
          <a:prstGeom prst="ellipse">
            <a:avLst/>
          </a:prstGeom>
          <a:solidFill>
            <a:srgbClr val="B2D9FC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C</a:t>
            </a:r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E58C1EC3-1C9E-FCA2-FFAF-00B2583CC55B}"/>
              </a:ext>
            </a:extLst>
          </p:cNvPr>
          <p:cNvSpPr/>
          <p:nvPr/>
        </p:nvSpPr>
        <p:spPr>
          <a:xfrm>
            <a:off x="8765428" y="4687892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D</a:t>
            </a:r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AC0640D0-2A0D-EF6D-1848-474E5F9E9BE3}"/>
              </a:ext>
            </a:extLst>
          </p:cNvPr>
          <p:cNvSpPr/>
          <p:nvPr/>
        </p:nvSpPr>
        <p:spPr>
          <a:xfrm>
            <a:off x="9798498" y="4685451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E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5EB9CEB3-263E-D1BC-8243-541402A59FDB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>
            <a:off x="7086666" y="4644953"/>
            <a:ext cx="520864" cy="3111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D452C22E-F80E-CCAC-53AA-88CAD15422AE}"/>
              </a:ext>
            </a:extLst>
          </p:cNvPr>
          <p:cNvCxnSpPr>
            <a:cxnSpLocks/>
            <a:stCxn id="61" idx="0"/>
            <a:endCxn id="62" idx="3"/>
          </p:cNvCxnSpPr>
          <p:nvPr/>
        </p:nvCxnSpPr>
        <p:spPr>
          <a:xfrm flipV="1">
            <a:off x="7801840" y="4202541"/>
            <a:ext cx="197656" cy="5592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3EF81F1B-C26F-7F35-0083-7F56A4A72AF3}"/>
              </a:ext>
            </a:extLst>
          </p:cNvPr>
          <p:cNvCxnSpPr>
            <a:cxnSpLocks/>
            <a:stCxn id="62" idx="7"/>
            <a:endCxn id="58" idx="3"/>
          </p:cNvCxnSpPr>
          <p:nvPr/>
        </p:nvCxnSpPr>
        <p:spPr>
          <a:xfrm flipV="1">
            <a:off x="8274292" y="3085141"/>
            <a:ext cx="780445" cy="8426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2AC8077F-BF5D-5CC6-2DF1-4365A3ACC2BC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 flipV="1">
            <a:off x="9154048" y="4879761"/>
            <a:ext cx="644450" cy="24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29E6B982-9C96-010A-16B6-7C75D66CEBAB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 flipV="1">
            <a:off x="7294154" y="3034262"/>
            <a:ext cx="511032" cy="1943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721C46D0-F007-827A-7F52-D70175B89B8A}"/>
              </a:ext>
            </a:extLst>
          </p:cNvPr>
          <p:cNvCxnSpPr>
            <a:cxnSpLocks/>
            <a:stCxn id="56" idx="5"/>
            <a:endCxn id="57" idx="1"/>
          </p:cNvCxnSpPr>
          <p:nvPr/>
        </p:nvCxnSpPr>
        <p:spPr>
          <a:xfrm>
            <a:off x="8136894" y="3171660"/>
            <a:ext cx="536843" cy="7537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EC6A7F23-341E-D9D8-01A7-9DB282E0B2F0}"/>
              </a:ext>
            </a:extLst>
          </p:cNvPr>
          <p:cNvCxnSpPr>
            <a:cxnSpLocks/>
            <a:stCxn id="57" idx="4"/>
            <a:endCxn id="63" idx="0"/>
          </p:cNvCxnSpPr>
          <p:nvPr/>
        </p:nvCxnSpPr>
        <p:spPr>
          <a:xfrm>
            <a:off x="8811135" y="4257123"/>
            <a:ext cx="148603" cy="4307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70B8FBF3-3C51-71FA-E43C-739DA8F3D148}"/>
              </a:ext>
            </a:extLst>
          </p:cNvPr>
          <p:cNvCxnSpPr>
            <a:cxnSpLocks/>
            <a:stCxn id="58" idx="7"/>
            <a:endCxn id="59" idx="2"/>
          </p:cNvCxnSpPr>
          <p:nvPr/>
        </p:nvCxnSpPr>
        <p:spPr>
          <a:xfrm flipV="1">
            <a:off x="9329533" y="2597053"/>
            <a:ext cx="468965" cy="213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Immagine 83" descr="Immagine che contiene nero, schermata, oscurità, design&#10;&#10;Descrizione generata automaticamente">
            <a:extLst>
              <a:ext uri="{FF2B5EF4-FFF2-40B4-BE49-F238E27FC236}">
                <a16:creationId xmlns:a16="http://schemas.microsoft.com/office/drawing/2014/main" id="{C628D287-0B92-CCA2-AE1C-1CA78911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46" y="3638975"/>
            <a:ext cx="824181" cy="287731"/>
          </a:xfrm>
          <a:prstGeom prst="rect">
            <a:avLst/>
          </a:prstGeom>
        </p:spPr>
      </p:pic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FF8174F-CCB8-3323-9E25-B2DFD8F78DDA}"/>
              </a:ext>
            </a:extLst>
          </p:cNvPr>
          <p:cNvSpPr txBox="1"/>
          <p:nvPr/>
        </p:nvSpPr>
        <p:spPr>
          <a:xfrm>
            <a:off x="1766325" y="1783877"/>
            <a:ext cx="259494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2, 3, 4, 5],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>
                <a:ea typeface="微软雅黑"/>
                <a:cs typeface="Posterama" panose="020B0504020200020000" pitchFamily="34" charset="0"/>
              </a:rPr>
              <a:t>[A, B, C, D, E]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B0339E55-91FD-9CB1-D832-C31FE17ADC11}"/>
              </a:ext>
            </a:extLst>
          </p:cNvPr>
          <p:cNvSpPr txBox="1"/>
          <p:nvPr/>
        </p:nvSpPr>
        <p:spPr>
          <a:xfrm>
            <a:off x="7439770" y="1777691"/>
            <a:ext cx="259494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2, 3, D, E</a:t>
            </a:r>
            <a:r>
              <a:rPr lang="it-IT">
                <a:ea typeface="微软雅黑"/>
                <a:cs typeface="Posterama" panose="020B0504020200020000" pitchFamily="34" charset="0"/>
              </a:rPr>
              <a:t>],</a:t>
            </a:r>
            <a:endParaRPr lang="it-IT" sz="1800"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>
                <a:ea typeface="微软雅黑"/>
                <a:cs typeface="Posterama" panose="020B0504020200020000" pitchFamily="34" charset="0"/>
              </a:rPr>
              <a:t>[A, B, C, 4, 5]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F50B748B-D597-7DD3-1233-E2494C37CD44}"/>
              </a:ext>
            </a:extLst>
          </p:cNvPr>
          <p:cNvCxnSpPr>
            <a:cxnSpLocks/>
          </p:cNvCxnSpPr>
          <p:nvPr/>
        </p:nvCxnSpPr>
        <p:spPr>
          <a:xfrm>
            <a:off x="1127436" y="2966882"/>
            <a:ext cx="530686" cy="1919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3CF5BAB3-DC1D-917E-E922-90A1A7B14598}"/>
              </a:ext>
            </a:extLst>
          </p:cNvPr>
          <p:cNvCxnSpPr>
            <a:cxnSpLocks/>
          </p:cNvCxnSpPr>
          <p:nvPr/>
        </p:nvCxnSpPr>
        <p:spPr>
          <a:xfrm>
            <a:off x="6404308" y="2878672"/>
            <a:ext cx="528080" cy="2527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232C0F6B-2E09-D7DA-2276-7454258C17CC}"/>
              </a:ext>
            </a:extLst>
          </p:cNvPr>
          <p:cNvCxnSpPr>
            <a:cxnSpLocks/>
          </p:cNvCxnSpPr>
          <p:nvPr/>
        </p:nvCxnSpPr>
        <p:spPr>
          <a:xfrm>
            <a:off x="4813984" y="2752688"/>
            <a:ext cx="278506" cy="3893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985FFF6B-3856-A031-1B50-A28542771460}"/>
              </a:ext>
            </a:extLst>
          </p:cNvPr>
          <p:cNvCxnSpPr>
            <a:cxnSpLocks/>
          </p:cNvCxnSpPr>
          <p:nvPr/>
        </p:nvCxnSpPr>
        <p:spPr>
          <a:xfrm>
            <a:off x="10094567" y="2769507"/>
            <a:ext cx="278506" cy="3893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46EA1124-E2A0-A23C-F2BD-6CEBB059DD19}"/>
              </a:ext>
            </a:extLst>
          </p:cNvPr>
          <p:cNvCxnSpPr>
            <a:cxnSpLocks/>
          </p:cNvCxnSpPr>
          <p:nvPr/>
        </p:nvCxnSpPr>
        <p:spPr>
          <a:xfrm flipV="1">
            <a:off x="934112" y="4735354"/>
            <a:ext cx="523528" cy="2786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DF8DE794-E876-F739-22D3-3C190E268B38}"/>
              </a:ext>
            </a:extLst>
          </p:cNvPr>
          <p:cNvCxnSpPr>
            <a:cxnSpLocks/>
          </p:cNvCxnSpPr>
          <p:nvPr/>
        </p:nvCxnSpPr>
        <p:spPr>
          <a:xfrm flipV="1">
            <a:off x="6195753" y="4735354"/>
            <a:ext cx="523528" cy="2786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31F43CC8-7FEE-240D-0FA9-097899F50B87}"/>
              </a:ext>
            </a:extLst>
          </p:cNvPr>
          <p:cNvCxnSpPr>
            <a:cxnSpLocks/>
          </p:cNvCxnSpPr>
          <p:nvPr/>
        </p:nvCxnSpPr>
        <p:spPr>
          <a:xfrm>
            <a:off x="4924415" y="4864822"/>
            <a:ext cx="35582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ttore 2 104">
            <a:extLst>
              <a:ext uri="{FF2B5EF4-FFF2-40B4-BE49-F238E27FC236}">
                <a16:creationId xmlns:a16="http://schemas.microsoft.com/office/drawing/2014/main" id="{575B09E4-7872-4AC7-BF2A-626F7BE68508}"/>
              </a:ext>
            </a:extLst>
          </p:cNvPr>
          <p:cNvCxnSpPr>
            <a:cxnSpLocks/>
          </p:cNvCxnSpPr>
          <p:nvPr/>
        </p:nvCxnSpPr>
        <p:spPr>
          <a:xfrm>
            <a:off x="10187118" y="4864822"/>
            <a:ext cx="35582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B12EF08-6397-B36C-28CB-B1BEFA5444DA}"/>
              </a:ext>
            </a:extLst>
          </p:cNvPr>
          <p:cNvGrpSpPr/>
          <p:nvPr/>
        </p:nvGrpSpPr>
        <p:grpSpPr>
          <a:xfrm>
            <a:off x="2906080" y="3730500"/>
            <a:ext cx="306360" cy="71280"/>
            <a:chOff x="2906080" y="3730500"/>
            <a:chExt cx="30636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47204B3A-3ACF-6C3E-E0CC-B57B8D0F908A}"/>
                    </a:ext>
                  </a:extLst>
                </p14:cNvPr>
                <p14:cNvContentPartPr/>
                <p14:nvPr/>
              </p14:nvContentPartPr>
              <p14:xfrm>
                <a:off x="2906080" y="3730500"/>
                <a:ext cx="292680" cy="6768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47204B3A-3ACF-6C3E-E0CC-B57B8D0F90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99960" y="3724380"/>
                  <a:ext cx="304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DB45EB79-149F-808F-C27A-C1DEA963E8C3}"/>
                    </a:ext>
                  </a:extLst>
                </p14:cNvPr>
                <p14:cNvContentPartPr/>
                <p14:nvPr/>
              </p14:nvContentPartPr>
              <p14:xfrm>
                <a:off x="3115600" y="3738420"/>
                <a:ext cx="96840" cy="633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DB45EB79-149F-808F-C27A-C1DEA963E8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09480" y="3732300"/>
                  <a:ext cx="10908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15A0D567-3B4C-8D92-D87B-E78380914F9A}"/>
                  </a:ext>
                </a:extLst>
              </p14:cNvPr>
              <p14:cNvContentPartPr/>
              <p14:nvPr/>
            </p14:nvContentPartPr>
            <p14:xfrm>
              <a:off x="3122080" y="4202460"/>
              <a:ext cx="262080" cy="759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15A0D567-3B4C-8D92-D87B-E78380914F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15968" y="4196340"/>
                <a:ext cx="274303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EC2F3C97-8BC9-B3B0-0442-39677A168253}"/>
                  </a:ext>
                </a:extLst>
              </p14:cNvPr>
              <p14:cNvContentPartPr/>
              <p14:nvPr/>
            </p14:nvContentPartPr>
            <p14:xfrm>
              <a:off x="3110560" y="4188060"/>
              <a:ext cx="95400" cy="10332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EC2F3C97-8BC9-B3B0-0442-39677A1682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04440" y="4181940"/>
                <a:ext cx="107640" cy="115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8B1D7F9-047D-BC58-68DB-3F41D9CA15D1}"/>
              </a:ext>
            </a:extLst>
          </p:cNvPr>
          <p:cNvSpPr txBox="1"/>
          <p:nvPr/>
        </p:nvSpPr>
        <p:spPr>
          <a:xfrm>
            <a:off x="5200900" y="3311073"/>
            <a:ext cx="88710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>
                <a:ea typeface="微软雅黑"/>
                <a:cs typeface="Posterama" panose="020B0504020200020000" pitchFamily="34" charset="0"/>
              </a:rPr>
              <a:t>3, C 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7189A232-8AF3-C1FB-D3DA-72A2027D3E7E}"/>
                  </a:ext>
                </a:extLst>
              </p14:cNvPr>
              <p14:cNvContentPartPr/>
              <p14:nvPr/>
            </p14:nvContentPartPr>
            <p14:xfrm>
              <a:off x="6008648" y="3393121"/>
              <a:ext cx="74520" cy="20232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7189A232-8AF3-C1FB-D3DA-72A2027D3E7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02528" y="3387001"/>
                <a:ext cx="867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uppo 31">
            <a:extLst>
              <a:ext uri="{FF2B5EF4-FFF2-40B4-BE49-F238E27FC236}">
                <a16:creationId xmlns:a16="http://schemas.microsoft.com/office/drawing/2014/main" id="{F9043430-7954-A4A2-8AE0-7AC778B5185C}"/>
              </a:ext>
            </a:extLst>
          </p:cNvPr>
          <p:cNvGrpSpPr/>
          <p:nvPr/>
        </p:nvGrpSpPr>
        <p:grpSpPr>
          <a:xfrm>
            <a:off x="5998928" y="3387721"/>
            <a:ext cx="253080" cy="210240"/>
            <a:chOff x="5965305" y="2994420"/>
            <a:chExt cx="25308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62B233F2-4630-3B6A-6919-83D5E6ECC10F}"/>
                    </a:ext>
                  </a:extLst>
                </p14:cNvPr>
                <p14:cNvContentPartPr/>
                <p14:nvPr/>
              </p14:nvContentPartPr>
              <p14:xfrm>
                <a:off x="6151785" y="3007740"/>
                <a:ext cx="66600" cy="1814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62B233F2-4630-3B6A-6919-83D5E6ECC1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5665" y="3001620"/>
                  <a:ext cx="78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BAAD8758-E616-0D4B-E40B-328FAAC4544E}"/>
                    </a:ext>
                  </a:extLst>
                </p14:cNvPr>
                <p14:cNvContentPartPr/>
                <p14:nvPr/>
              </p14:nvContentPartPr>
              <p14:xfrm>
                <a:off x="6139905" y="2994420"/>
                <a:ext cx="78120" cy="6696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BAAD8758-E616-0D4B-E40B-328FAAC454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33785" y="2988300"/>
                  <a:ext cx="90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D333D7C6-B048-A55E-8DAB-CC90E65E4725}"/>
                    </a:ext>
                  </a:extLst>
                </p14:cNvPr>
                <p14:cNvContentPartPr/>
                <p14:nvPr/>
              </p14:nvContentPartPr>
              <p14:xfrm>
                <a:off x="5965305" y="3145260"/>
                <a:ext cx="68400" cy="5940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D333D7C6-B048-A55E-8DAB-CC90E65E47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59185" y="3139140"/>
                  <a:ext cx="80640" cy="7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2413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26</a:t>
            </a:fld>
            <a:endParaRPr lang="it-IT" altLang="zh-CN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E8A353-9775-89DC-971C-B541C70E343D}"/>
              </a:ext>
            </a:extLst>
          </p:cNvPr>
          <p:cNvSpPr txBox="1"/>
          <p:nvPr/>
        </p:nvSpPr>
        <p:spPr>
          <a:xfrm>
            <a:off x="576623" y="1472037"/>
            <a:ext cx="9461241" cy="46166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>
                <a:latin typeface="Arial Black"/>
                <a:ea typeface="微软雅黑"/>
                <a:cs typeface="Posterama"/>
              </a:rPr>
              <a:t>SWAP *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E918DA-6472-3E1E-AD02-5A4124809AC1}"/>
              </a:ext>
            </a:extLst>
          </p:cNvPr>
          <p:cNvSpPr txBox="1"/>
          <p:nvPr/>
        </p:nvSpPr>
        <p:spPr>
          <a:xfrm>
            <a:off x="574523" y="4935676"/>
            <a:ext cx="10235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Posterama"/>
                <a:ea typeface="微软雅黑"/>
                <a:cs typeface="Posterama"/>
              </a:rPr>
              <a:t>SWAP* </a:t>
            </a:r>
            <a:r>
              <a:rPr lang="it-IT" err="1">
                <a:latin typeface="Posterama"/>
                <a:ea typeface="微软雅黑"/>
                <a:cs typeface="Posterama"/>
              </a:rPr>
              <a:t>is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applied</a:t>
            </a:r>
            <a:r>
              <a:rPr lang="it-IT">
                <a:latin typeface="Posterama"/>
                <a:ea typeface="微软雅黑"/>
                <a:cs typeface="Posterama"/>
              </a:rPr>
              <a:t> to customers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by </a:t>
            </a:r>
            <a:r>
              <a:rPr lang="it-IT" b="1">
                <a:latin typeface="Posterama"/>
                <a:ea typeface="微软雅黑"/>
                <a:cs typeface="Posterama"/>
              </a:rPr>
              <a:t>trucks</a:t>
            </a:r>
            <a:r>
              <a:rPr lang="it-IT">
                <a:latin typeface="Posterama"/>
                <a:ea typeface="微软雅黑"/>
                <a:cs typeface="Posterama"/>
              </a:rPr>
              <a:t> and </a:t>
            </a:r>
            <a:r>
              <a:rPr lang="it-IT" err="1">
                <a:latin typeface="Posterama"/>
                <a:ea typeface="微软雅黑"/>
                <a:cs typeface="Posterama"/>
              </a:rPr>
              <a:t>involves</a:t>
            </a:r>
            <a:r>
              <a:rPr lang="it-IT">
                <a:latin typeface="Posterama"/>
                <a:ea typeface="微软雅黑"/>
                <a:cs typeface="Posterama"/>
              </a:rPr>
              <a:t> </a:t>
            </a:r>
            <a:r>
              <a:rPr lang="it-IT" err="1">
                <a:latin typeface="Posterama"/>
                <a:ea typeface="微软雅黑"/>
                <a:cs typeface="Posterama"/>
              </a:rPr>
              <a:t>neighbors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that</a:t>
            </a:r>
            <a:r>
              <a:rPr lang="it-IT">
                <a:latin typeface="Posterama"/>
                <a:ea typeface="微软雅黑"/>
                <a:cs typeface="Posterama"/>
              </a:rPr>
              <a:t> are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by </a:t>
            </a:r>
            <a:r>
              <a:rPr lang="it-IT" b="1" err="1">
                <a:latin typeface="Posterama"/>
                <a:ea typeface="微软雅黑"/>
                <a:cs typeface="Posterama"/>
              </a:rPr>
              <a:t>drones</a:t>
            </a:r>
            <a:endParaRPr lang="it-IT" sz="1800" b="1">
              <a:solidFill>
                <a:srgbClr val="000000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9" name="Titolo 9">
            <a:extLst>
              <a:ext uri="{FF2B5EF4-FFF2-40B4-BE49-F238E27FC236}">
                <a16:creationId xmlns:a16="http://schemas.microsoft.com/office/drawing/2014/main" id="{31AD0CA2-8D4E-02A9-D7C9-FC6AC3C5F72E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9246087" cy="1182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SISSRs</a:t>
            </a:r>
            <a:r>
              <a:rPr lang="it-IT">
                <a:latin typeface="Arial Black"/>
              </a:rPr>
              <a:t> – Local </a:t>
            </a:r>
            <a:r>
              <a:rPr lang="it-IT" err="1">
                <a:latin typeface="Arial Black"/>
              </a:rPr>
              <a:t>search</a:t>
            </a:r>
            <a:endParaRPr lang="it-IT">
              <a:latin typeface="Arial Black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CC674E2F-8065-D68E-EF8E-35D525C91D29}"/>
              </a:ext>
            </a:extLst>
          </p:cNvPr>
          <p:cNvSpPr/>
          <p:nvPr/>
        </p:nvSpPr>
        <p:spPr>
          <a:xfrm>
            <a:off x="1386199" y="341675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2E0F32B-A758-D40B-F698-953994671C30}"/>
              </a:ext>
            </a:extLst>
          </p:cNvPr>
          <p:cNvSpPr/>
          <p:nvPr/>
        </p:nvSpPr>
        <p:spPr>
          <a:xfrm>
            <a:off x="2376799" y="322244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80D84DDF-442E-1BF2-A6DB-C127724755D6}"/>
              </a:ext>
            </a:extLst>
          </p:cNvPr>
          <p:cNvSpPr/>
          <p:nvPr/>
        </p:nvSpPr>
        <p:spPr>
          <a:xfrm>
            <a:off x="2376799" y="4141711"/>
            <a:ext cx="388620" cy="388620"/>
          </a:xfrm>
          <a:prstGeom prst="ellipse">
            <a:avLst/>
          </a:prstGeom>
          <a:solidFill>
            <a:srgbClr val="B2D9FC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6320363-9CB0-3EEB-796D-31C065B65637}"/>
              </a:ext>
            </a:extLst>
          </p:cNvPr>
          <p:cNvSpPr/>
          <p:nvPr/>
        </p:nvSpPr>
        <p:spPr>
          <a:xfrm>
            <a:off x="3628366" y="2660684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sp>
        <p:nvSpPr>
          <p:cNvPr id="12" name="Rombo 11">
            <a:extLst>
              <a:ext uri="{FF2B5EF4-FFF2-40B4-BE49-F238E27FC236}">
                <a16:creationId xmlns:a16="http://schemas.microsoft.com/office/drawing/2014/main" id="{AA5B95DC-E12D-3DDB-BAD4-817317689257}"/>
              </a:ext>
            </a:extLst>
          </p:cNvPr>
          <p:cNvSpPr/>
          <p:nvPr/>
        </p:nvSpPr>
        <p:spPr>
          <a:xfrm>
            <a:off x="3371209" y="3424417"/>
            <a:ext cx="388620" cy="388620"/>
          </a:xfrm>
          <a:prstGeom prst="diamond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A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74DCF65-B472-F9D8-9742-DEC440B4D21D}"/>
              </a:ext>
            </a:extLst>
          </p:cNvPr>
          <p:cNvSpPr/>
          <p:nvPr/>
        </p:nvSpPr>
        <p:spPr>
          <a:xfrm>
            <a:off x="4304659" y="3243614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F6A8E6F-C2C2-1783-0151-1F26951AC26F}"/>
              </a:ext>
            </a:extLst>
          </p:cNvPr>
          <p:cNvSpPr/>
          <p:nvPr/>
        </p:nvSpPr>
        <p:spPr>
          <a:xfrm>
            <a:off x="3371209" y="4530331"/>
            <a:ext cx="388620" cy="388620"/>
          </a:xfrm>
          <a:prstGeom prst="rect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D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6C7552C-E775-CC89-D7CB-E45348E37031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3565519" y="3813037"/>
            <a:ext cx="0" cy="717294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A1E85DC-9CCF-E6AA-6D33-EF78E7E73A79}"/>
              </a:ext>
            </a:extLst>
          </p:cNvPr>
          <p:cNvCxnSpPr>
            <a:stCxn id="2" idx="6"/>
            <a:endCxn id="8" idx="2"/>
          </p:cNvCxnSpPr>
          <p:nvPr/>
        </p:nvCxnSpPr>
        <p:spPr>
          <a:xfrm flipV="1">
            <a:off x="1774819" y="3416753"/>
            <a:ext cx="601980" cy="1943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E5866AA-E87A-805D-9EFE-8B7EEE362257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2571109" y="3611063"/>
            <a:ext cx="0" cy="5306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655B301-15DC-93A2-1361-14D8E0BF3E3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708507" y="2992392"/>
            <a:ext cx="976771" cy="12062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E968AAE-0EB0-1302-EEB2-E8ABA123A3AC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3960074" y="2992392"/>
            <a:ext cx="401497" cy="308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magine 35" descr="Immagine che contiene nero, schermata, oscurità, design&#10;&#10;Descrizione generata automaticamente">
            <a:extLst>
              <a:ext uri="{FF2B5EF4-FFF2-40B4-BE49-F238E27FC236}">
                <a16:creationId xmlns:a16="http://schemas.microsoft.com/office/drawing/2014/main" id="{093F5A28-5C47-1791-334C-E251F043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46" y="3638975"/>
            <a:ext cx="824181" cy="287731"/>
          </a:xfrm>
          <a:prstGeom prst="rect">
            <a:avLst/>
          </a:prstGeom>
        </p:spPr>
      </p:pic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BFA8AAC2-D906-4EDD-07D3-68472E15189E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40018" y="3022848"/>
            <a:ext cx="403093" cy="4508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155EC236-C530-CBD9-C258-F715510D757A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4636367" y="3179492"/>
            <a:ext cx="384027" cy="1210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e 42">
            <a:extLst>
              <a:ext uri="{FF2B5EF4-FFF2-40B4-BE49-F238E27FC236}">
                <a16:creationId xmlns:a16="http://schemas.microsoft.com/office/drawing/2014/main" id="{1CFC6EEC-98B6-32CD-4992-E3948D0DBB9D}"/>
              </a:ext>
            </a:extLst>
          </p:cNvPr>
          <p:cNvSpPr/>
          <p:nvPr/>
        </p:nvSpPr>
        <p:spPr>
          <a:xfrm>
            <a:off x="6672512" y="341675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12E3908E-333A-90EC-057F-6F3D7824FF29}"/>
              </a:ext>
            </a:extLst>
          </p:cNvPr>
          <p:cNvSpPr/>
          <p:nvPr/>
        </p:nvSpPr>
        <p:spPr>
          <a:xfrm>
            <a:off x="7663112" y="3222443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45" name="Rombo 44">
            <a:extLst>
              <a:ext uri="{FF2B5EF4-FFF2-40B4-BE49-F238E27FC236}">
                <a16:creationId xmlns:a16="http://schemas.microsoft.com/office/drawing/2014/main" id="{2066B412-1CF1-49AE-8F9F-4F2920E67066}"/>
              </a:ext>
            </a:extLst>
          </p:cNvPr>
          <p:cNvSpPr/>
          <p:nvPr/>
        </p:nvSpPr>
        <p:spPr>
          <a:xfrm>
            <a:off x="7663112" y="4141711"/>
            <a:ext cx="388620" cy="388620"/>
          </a:xfrm>
          <a:prstGeom prst="diamond">
            <a:avLst/>
          </a:prstGeom>
          <a:solidFill>
            <a:srgbClr val="B2D9FC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AC7DF34-54AC-DDFE-C846-65139F5DA8A4}"/>
              </a:ext>
            </a:extLst>
          </p:cNvPr>
          <p:cNvSpPr/>
          <p:nvPr/>
        </p:nvSpPr>
        <p:spPr>
          <a:xfrm>
            <a:off x="8914679" y="2660684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1A039D6B-F832-7143-02EB-69EF864C8526}"/>
              </a:ext>
            </a:extLst>
          </p:cNvPr>
          <p:cNvSpPr/>
          <p:nvPr/>
        </p:nvSpPr>
        <p:spPr>
          <a:xfrm>
            <a:off x="8657522" y="3424417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A</a:t>
            </a: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22FE5274-24C0-7230-8CB2-08AD656178CC}"/>
              </a:ext>
            </a:extLst>
          </p:cNvPr>
          <p:cNvSpPr/>
          <p:nvPr/>
        </p:nvSpPr>
        <p:spPr>
          <a:xfrm>
            <a:off x="9590972" y="3243614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A3C2183E-8DFE-3E36-55EF-AB4D0C8A0479}"/>
              </a:ext>
            </a:extLst>
          </p:cNvPr>
          <p:cNvSpPr/>
          <p:nvPr/>
        </p:nvSpPr>
        <p:spPr>
          <a:xfrm>
            <a:off x="8657522" y="4530331"/>
            <a:ext cx="388620" cy="388620"/>
          </a:xfrm>
          <a:prstGeom prst="rect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D</a:t>
            </a:r>
          </a:p>
        </p:txBody>
      </p: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C5D87E9F-0507-1372-C815-A30A20C3B21B}"/>
              </a:ext>
            </a:extLst>
          </p:cNvPr>
          <p:cNvCxnSpPr>
            <a:cxnSpLocks/>
            <a:stCxn id="49" idx="1"/>
            <a:endCxn id="45" idx="3"/>
          </p:cNvCxnSpPr>
          <p:nvPr/>
        </p:nvCxnSpPr>
        <p:spPr>
          <a:xfrm flipH="1" flipV="1">
            <a:off x="8051732" y="4336021"/>
            <a:ext cx="605790" cy="388620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C72E5C23-5650-8F96-A5DC-EFF341577DB4}"/>
              </a:ext>
            </a:extLst>
          </p:cNvPr>
          <p:cNvCxnSpPr>
            <a:stCxn id="43" idx="6"/>
            <a:endCxn id="44" idx="2"/>
          </p:cNvCxnSpPr>
          <p:nvPr/>
        </p:nvCxnSpPr>
        <p:spPr>
          <a:xfrm flipV="1">
            <a:off x="7061132" y="3416753"/>
            <a:ext cx="601980" cy="1943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851AE263-5D96-D4AD-EF9F-0B6DAFBBB51B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8051732" y="3416753"/>
            <a:ext cx="605790" cy="2019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983C5241-C324-6B8F-DB28-D19313BF40E6}"/>
              </a:ext>
            </a:extLst>
          </p:cNvPr>
          <p:cNvCxnSpPr>
            <a:cxnSpLocks/>
            <a:stCxn id="47" idx="0"/>
            <a:endCxn id="46" idx="3"/>
          </p:cNvCxnSpPr>
          <p:nvPr/>
        </p:nvCxnSpPr>
        <p:spPr>
          <a:xfrm flipV="1">
            <a:off x="8851832" y="2992392"/>
            <a:ext cx="119759" cy="4320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E0C5D1EB-F9B0-7DB4-5281-355CBA2D7598}"/>
              </a:ext>
            </a:extLst>
          </p:cNvPr>
          <p:cNvCxnSpPr>
            <a:cxnSpLocks/>
            <a:stCxn id="46" idx="5"/>
            <a:endCxn id="48" idx="1"/>
          </p:cNvCxnSpPr>
          <p:nvPr/>
        </p:nvCxnSpPr>
        <p:spPr>
          <a:xfrm>
            <a:off x="9246387" y="2992392"/>
            <a:ext cx="401497" cy="308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174E50A9-EC62-B2EC-1592-0E070CC39625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6326331" y="3022848"/>
            <a:ext cx="403093" cy="4508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70DB02C5-F194-3A25-E9C1-A14155543F1D}"/>
              </a:ext>
            </a:extLst>
          </p:cNvPr>
          <p:cNvCxnSpPr>
            <a:cxnSpLocks/>
            <a:stCxn id="48" idx="7"/>
          </p:cNvCxnSpPr>
          <p:nvPr/>
        </p:nvCxnSpPr>
        <p:spPr>
          <a:xfrm flipV="1">
            <a:off x="9922680" y="3179492"/>
            <a:ext cx="384027" cy="1210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7ADE44B2-2910-A97F-0B39-7CF6E4AEEA44}"/>
              </a:ext>
            </a:extLst>
          </p:cNvPr>
          <p:cNvSpPr txBox="1"/>
          <p:nvPr/>
        </p:nvSpPr>
        <p:spPr>
          <a:xfrm>
            <a:off x="5162800" y="3311073"/>
            <a:ext cx="88710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>
                <a:ea typeface="微软雅黑"/>
                <a:cs typeface="Posterama" panose="020B0504020200020000" pitchFamily="34" charset="0"/>
              </a:rPr>
              <a:t>3, A 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DC80BE7A-EE9D-FCD4-B82F-3BCB3FA31F4E}"/>
                  </a:ext>
                </a:extLst>
              </p14:cNvPr>
              <p14:cNvContentPartPr/>
              <p14:nvPr/>
            </p14:nvContentPartPr>
            <p14:xfrm>
              <a:off x="5970548" y="3393121"/>
              <a:ext cx="74520" cy="20232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DC80BE7A-EE9D-FCD4-B82F-3BCB3FA31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4428" y="3387001"/>
                <a:ext cx="867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po 70">
            <a:extLst>
              <a:ext uri="{FF2B5EF4-FFF2-40B4-BE49-F238E27FC236}">
                <a16:creationId xmlns:a16="http://schemas.microsoft.com/office/drawing/2014/main" id="{A93A952F-473C-DFE1-DE9E-E0BBB35C4F7B}"/>
              </a:ext>
            </a:extLst>
          </p:cNvPr>
          <p:cNvGrpSpPr/>
          <p:nvPr/>
        </p:nvGrpSpPr>
        <p:grpSpPr>
          <a:xfrm>
            <a:off x="5960828" y="3387721"/>
            <a:ext cx="253080" cy="210240"/>
            <a:chOff x="5965305" y="2994420"/>
            <a:chExt cx="25308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05AE4DA1-4B23-CEB5-395F-43EA0F1B08BC}"/>
                    </a:ext>
                  </a:extLst>
                </p14:cNvPr>
                <p14:cNvContentPartPr/>
                <p14:nvPr/>
              </p14:nvContentPartPr>
              <p14:xfrm>
                <a:off x="6151785" y="3007740"/>
                <a:ext cx="66600" cy="18144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05AE4DA1-4B23-CEB5-395F-43EA0F1B08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45665" y="3001620"/>
                  <a:ext cx="78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526BE88E-27E9-B254-0AF4-9A86346415CC}"/>
                    </a:ext>
                  </a:extLst>
                </p14:cNvPr>
                <p14:cNvContentPartPr/>
                <p14:nvPr/>
              </p14:nvContentPartPr>
              <p14:xfrm>
                <a:off x="6139905" y="2994420"/>
                <a:ext cx="78120" cy="669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526BE88E-27E9-B254-0AF4-9A86346415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33785" y="2988300"/>
                  <a:ext cx="90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272ABD72-16E2-CC4B-D9F2-9931C9695BF4}"/>
                    </a:ext>
                  </a:extLst>
                </p14:cNvPr>
                <p14:cNvContentPartPr/>
                <p14:nvPr/>
              </p14:nvContentPartPr>
              <p14:xfrm>
                <a:off x="5965305" y="3145260"/>
                <a:ext cx="68400" cy="594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272ABD72-16E2-CC4B-D9F2-9931C9695B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59185" y="3139140"/>
                  <a:ext cx="80640" cy="71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F9D0286-83CB-FA78-AB38-029A261D0563}"/>
              </a:ext>
            </a:extLst>
          </p:cNvPr>
          <p:cNvSpPr txBox="1"/>
          <p:nvPr/>
        </p:nvSpPr>
        <p:spPr>
          <a:xfrm>
            <a:off x="1854813" y="1842869"/>
            <a:ext cx="259494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2, </a:t>
            </a:r>
            <a:r>
              <a:rPr lang="it-IT">
                <a:ea typeface="微软雅黑"/>
                <a:cs typeface="Posterama" panose="020B0504020200020000" pitchFamily="34" charset="0"/>
              </a:rPr>
              <a:t>3, 4, 5]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[A], [B]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1AD79A9-FEBB-CC8A-7913-380B4B02C601}"/>
              </a:ext>
            </a:extLst>
          </p:cNvPr>
          <p:cNvSpPr txBox="1"/>
          <p:nvPr/>
        </p:nvSpPr>
        <p:spPr>
          <a:xfrm>
            <a:off x="7685576" y="1836683"/>
            <a:ext cx="259494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2, A, 4, 5]</a:t>
            </a:r>
            <a:endParaRPr lang="it-IT"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[3], [B]</a:t>
            </a:r>
          </a:p>
        </p:txBody>
      </p:sp>
      <p:sp>
        <p:nvSpPr>
          <p:cNvPr id="25" name="Rombo 24">
            <a:extLst>
              <a:ext uri="{FF2B5EF4-FFF2-40B4-BE49-F238E27FC236}">
                <a16:creationId xmlns:a16="http://schemas.microsoft.com/office/drawing/2014/main" id="{06E171F0-9EB6-F216-25B9-636C995E9FF6}"/>
              </a:ext>
            </a:extLst>
          </p:cNvPr>
          <p:cNvSpPr/>
          <p:nvPr/>
        </p:nvSpPr>
        <p:spPr>
          <a:xfrm>
            <a:off x="4251676" y="4177389"/>
            <a:ext cx="388620" cy="388620"/>
          </a:xfrm>
          <a:prstGeom prst="diamond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B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6EC5193-631C-E726-10E5-1617A8C8929C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 flipV="1">
            <a:off x="3759829" y="4371699"/>
            <a:ext cx="491847" cy="352942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mbo 27">
            <a:extLst>
              <a:ext uri="{FF2B5EF4-FFF2-40B4-BE49-F238E27FC236}">
                <a16:creationId xmlns:a16="http://schemas.microsoft.com/office/drawing/2014/main" id="{C190996D-2469-D6E7-B68E-091DC6BFF11D}"/>
              </a:ext>
            </a:extLst>
          </p:cNvPr>
          <p:cNvSpPr/>
          <p:nvPr/>
        </p:nvSpPr>
        <p:spPr>
          <a:xfrm>
            <a:off x="9703682" y="4182305"/>
            <a:ext cx="388620" cy="388620"/>
          </a:xfrm>
          <a:prstGeom prst="diamond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B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6DF8D850-B924-7342-AD67-46610F344333}"/>
              </a:ext>
            </a:extLst>
          </p:cNvPr>
          <p:cNvCxnSpPr>
            <a:cxnSpLocks/>
            <a:stCxn id="49" idx="3"/>
            <a:endCxn id="28" idx="1"/>
          </p:cNvCxnSpPr>
          <p:nvPr/>
        </p:nvCxnSpPr>
        <p:spPr>
          <a:xfrm flipV="1">
            <a:off x="9046142" y="4376615"/>
            <a:ext cx="657540" cy="348026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25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27</a:t>
            </a:fld>
            <a:endParaRPr lang="it-IT" altLang="zh-CN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E8A353-9775-89DC-971C-B541C70E343D}"/>
              </a:ext>
            </a:extLst>
          </p:cNvPr>
          <p:cNvSpPr txBox="1"/>
          <p:nvPr/>
        </p:nvSpPr>
        <p:spPr>
          <a:xfrm>
            <a:off x="576623" y="1472037"/>
            <a:ext cx="9461241" cy="46166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>
                <a:latin typeface="Arial Black"/>
                <a:ea typeface="微软雅黑"/>
                <a:cs typeface="Posterama"/>
              </a:rPr>
              <a:t>SHIFT-T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E918DA-6472-3E1E-AD02-5A4124809AC1}"/>
              </a:ext>
            </a:extLst>
          </p:cNvPr>
          <p:cNvSpPr txBox="1"/>
          <p:nvPr/>
        </p:nvSpPr>
        <p:spPr>
          <a:xfrm>
            <a:off x="574523" y="4807856"/>
            <a:ext cx="10235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Posterama"/>
                <a:ea typeface="微软雅黑"/>
                <a:cs typeface="Posterama"/>
              </a:rPr>
              <a:t>SHIFT-T </a:t>
            </a:r>
            <a:r>
              <a:rPr lang="it-IT" err="1">
                <a:latin typeface="Posterama"/>
                <a:ea typeface="微软雅黑"/>
                <a:cs typeface="Posterama"/>
              </a:rPr>
              <a:t>is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applied</a:t>
            </a:r>
            <a:r>
              <a:rPr lang="it-IT">
                <a:latin typeface="Posterama"/>
                <a:ea typeface="微软雅黑"/>
                <a:cs typeface="Posterama"/>
              </a:rPr>
              <a:t> to customers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by </a:t>
            </a:r>
            <a:r>
              <a:rPr lang="it-IT" b="1">
                <a:latin typeface="Posterama"/>
                <a:ea typeface="微软雅黑"/>
                <a:cs typeface="Posterama"/>
              </a:rPr>
              <a:t>trucks. </a:t>
            </a:r>
            <a:r>
              <a:rPr lang="it-IT">
                <a:latin typeface="Posterama"/>
                <a:ea typeface="微软雅黑"/>
                <a:cs typeface="Posterama"/>
              </a:rPr>
              <a:t>The customer </a:t>
            </a:r>
            <a:r>
              <a:rPr lang="it-IT" err="1">
                <a:latin typeface="Posterama"/>
                <a:ea typeface="微软雅黑"/>
                <a:cs typeface="Posterama"/>
              </a:rPr>
              <a:t>will</a:t>
            </a:r>
            <a:r>
              <a:rPr lang="it-IT">
                <a:latin typeface="Posterama"/>
                <a:ea typeface="微软雅黑"/>
                <a:cs typeface="Posterama"/>
              </a:rPr>
              <a:t> be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by the drone with the </a:t>
            </a:r>
            <a:r>
              <a:rPr lang="it-IT" err="1">
                <a:latin typeface="Posterama"/>
                <a:ea typeface="微软雅黑"/>
                <a:cs typeface="Posterama"/>
              </a:rPr>
              <a:t>largest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spatial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slack</a:t>
            </a:r>
            <a:endParaRPr lang="it-IT" sz="1800">
              <a:solidFill>
                <a:srgbClr val="000000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9" name="Titolo 9">
            <a:extLst>
              <a:ext uri="{FF2B5EF4-FFF2-40B4-BE49-F238E27FC236}">
                <a16:creationId xmlns:a16="http://schemas.microsoft.com/office/drawing/2014/main" id="{5D8D47C1-0249-0BD7-FEDB-18BC603B6237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9246087" cy="1182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SISSRs</a:t>
            </a:r>
            <a:r>
              <a:rPr lang="it-IT">
                <a:latin typeface="Arial Black"/>
              </a:rPr>
              <a:t> – Local </a:t>
            </a:r>
            <a:r>
              <a:rPr lang="it-IT" err="1">
                <a:latin typeface="Arial Black"/>
              </a:rPr>
              <a:t>search</a:t>
            </a:r>
            <a:endParaRPr lang="it-IT">
              <a:latin typeface="Arial Black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6EEF09D1-2D5D-6262-53BC-D7695AEE9593}"/>
              </a:ext>
            </a:extLst>
          </p:cNvPr>
          <p:cNvSpPr/>
          <p:nvPr/>
        </p:nvSpPr>
        <p:spPr>
          <a:xfrm>
            <a:off x="1867980" y="3033295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81817EA-9F49-EB22-03D8-04AFE6AF3981}"/>
              </a:ext>
            </a:extLst>
          </p:cNvPr>
          <p:cNvSpPr/>
          <p:nvPr/>
        </p:nvSpPr>
        <p:spPr>
          <a:xfrm>
            <a:off x="2835331" y="2595028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0892F81-EB68-D4CF-8E32-74A370D952BA}"/>
              </a:ext>
            </a:extLst>
          </p:cNvPr>
          <p:cNvSpPr/>
          <p:nvPr/>
        </p:nvSpPr>
        <p:spPr>
          <a:xfrm>
            <a:off x="3898875" y="3053896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11" name="Rombo 10">
            <a:extLst>
              <a:ext uri="{FF2B5EF4-FFF2-40B4-BE49-F238E27FC236}">
                <a16:creationId xmlns:a16="http://schemas.microsoft.com/office/drawing/2014/main" id="{B6B9A887-30BD-424F-988A-98996A00B98D}"/>
              </a:ext>
            </a:extLst>
          </p:cNvPr>
          <p:cNvSpPr/>
          <p:nvPr/>
        </p:nvSpPr>
        <p:spPr>
          <a:xfrm>
            <a:off x="3465094" y="3823425"/>
            <a:ext cx="388620" cy="388620"/>
          </a:xfrm>
          <a:prstGeom prst="diamond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B7A18DF-6286-7E01-6710-25C067B1FB22}"/>
              </a:ext>
            </a:extLst>
          </p:cNvPr>
          <p:cNvSpPr/>
          <p:nvPr/>
        </p:nvSpPr>
        <p:spPr>
          <a:xfrm>
            <a:off x="2336610" y="3900104"/>
            <a:ext cx="388620" cy="388620"/>
          </a:xfrm>
          <a:prstGeom prst="rect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D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9B2DAFFD-EE17-C097-573C-1714D569E235}"/>
              </a:ext>
            </a:extLst>
          </p:cNvPr>
          <p:cNvCxnSpPr>
            <a:endCxn id="2" idx="2"/>
          </p:cNvCxnSpPr>
          <p:nvPr/>
        </p:nvCxnSpPr>
        <p:spPr>
          <a:xfrm>
            <a:off x="1312361" y="3033295"/>
            <a:ext cx="555619" cy="1943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7DE79AE-1DEC-E349-4488-8A443E61D488}"/>
              </a:ext>
            </a:extLst>
          </p:cNvPr>
          <p:cNvCxnSpPr>
            <a:cxnSpLocks/>
            <a:stCxn id="2" idx="7"/>
            <a:endCxn id="8" idx="2"/>
          </p:cNvCxnSpPr>
          <p:nvPr/>
        </p:nvCxnSpPr>
        <p:spPr>
          <a:xfrm flipV="1">
            <a:off x="2199688" y="2789338"/>
            <a:ext cx="635643" cy="3008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9C3B19FD-A752-30EC-2B84-B70FE12D4907}"/>
              </a:ext>
            </a:extLst>
          </p:cNvPr>
          <p:cNvCxnSpPr>
            <a:cxnSpLocks/>
            <a:stCxn id="8" idx="6"/>
            <a:endCxn id="10" idx="1"/>
          </p:cNvCxnSpPr>
          <p:nvPr/>
        </p:nvCxnSpPr>
        <p:spPr>
          <a:xfrm>
            <a:off x="3223951" y="2789338"/>
            <a:ext cx="731836" cy="3214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DA3F36F-F199-0637-F992-FC8B034A2D1A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4287495" y="2941738"/>
            <a:ext cx="476726" cy="306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D52CBB4-6BFB-B9C5-18EF-99C895A3A14A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2725230" y="4017735"/>
            <a:ext cx="739864" cy="76679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Immagine 33" descr="Immagine che contiene nero, schermata, oscurità, design&#10;&#10;Descrizione generata automaticamente">
            <a:extLst>
              <a:ext uri="{FF2B5EF4-FFF2-40B4-BE49-F238E27FC236}">
                <a16:creationId xmlns:a16="http://schemas.microsoft.com/office/drawing/2014/main" id="{2D2A1FC5-E491-92BA-B5D9-DC166C9F2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46" y="3638975"/>
            <a:ext cx="824181" cy="287731"/>
          </a:xfrm>
          <a:prstGeom prst="rect">
            <a:avLst/>
          </a:prstGeom>
        </p:spPr>
      </p:pic>
      <p:sp>
        <p:nvSpPr>
          <p:cNvPr id="36" name="Ovale 35">
            <a:extLst>
              <a:ext uri="{FF2B5EF4-FFF2-40B4-BE49-F238E27FC236}">
                <a16:creationId xmlns:a16="http://schemas.microsoft.com/office/drawing/2014/main" id="{E5388C70-3A2B-2E43-0641-187B5CA18605}"/>
              </a:ext>
            </a:extLst>
          </p:cNvPr>
          <p:cNvSpPr/>
          <p:nvPr/>
        </p:nvSpPr>
        <p:spPr>
          <a:xfrm>
            <a:off x="7319986" y="3038211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37" name="Rombo 36">
            <a:extLst>
              <a:ext uri="{FF2B5EF4-FFF2-40B4-BE49-F238E27FC236}">
                <a16:creationId xmlns:a16="http://schemas.microsoft.com/office/drawing/2014/main" id="{F8F35AB7-5E53-5041-02E1-51533B22701F}"/>
              </a:ext>
            </a:extLst>
          </p:cNvPr>
          <p:cNvSpPr/>
          <p:nvPr/>
        </p:nvSpPr>
        <p:spPr>
          <a:xfrm>
            <a:off x="8287337" y="2599944"/>
            <a:ext cx="388620" cy="388620"/>
          </a:xfrm>
          <a:prstGeom prst="diamond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725E4DF-0C28-EAC1-F927-E989400B3B91}"/>
              </a:ext>
            </a:extLst>
          </p:cNvPr>
          <p:cNvSpPr/>
          <p:nvPr/>
        </p:nvSpPr>
        <p:spPr>
          <a:xfrm>
            <a:off x="9350881" y="3058812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39" name="Rombo 38">
            <a:extLst>
              <a:ext uri="{FF2B5EF4-FFF2-40B4-BE49-F238E27FC236}">
                <a16:creationId xmlns:a16="http://schemas.microsoft.com/office/drawing/2014/main" id="{B9E0EF0C-D203-16E4-CF23-32215E43B17E}"/>
              </a:ext>
            </a:extLst>
          </p:cNvPr>
          <p:cNvSpPr/>
          <p:nvPr/>
        </p:nvSpPr>
        <p:spPr>
          <a:xfrm>
            <a:off x="8917100" y="3828341"/>
            <a:ext cx="388620" cy="388620"/>
          </a:xfrm>
          <a:prstGeom prst="diamond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A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3D34043-36FD-CB79-16E0-BFBBE7331F91}"/>
              </a:ext>
            </a:extLst>
          </p:cNvPr>
          <p:cNvSpPr/>
          <p:nvPr/>
        </p:nvSpPr>
        <p:spPr>
          <a:xfrm>
            <a:off x="7788616" y="3905020"/>
            <a:ext cx="388620" cy="388620"/>
          </a:xfrm>
          <a:prstGeom prst="rect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D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B669D3D-93C2-8646-6292-A61C74F775A3}"/>
              </a:ext>
            </a:extLst>
          </p:cNvPr>
          <p:cNvCxnSpPr>
            <a:endCxn id="36" idx="2"/>
          </p:cNvCxnSpPr>
          <p:nvPr/>
        </p:nvCxnSpPr>
        <p:spPr>
          <a:xfrm>
            <a:off x="6764367" y="3038211"/>
            <a:ext cx="555619" cy="1943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366655E-F1E9-BE72-15B3-65A36378E475}"/>
              </a:ext>
            </a:extLst>
          </p:cNvPr>
          <p:cNvCxnSpPr>
            <a:cxnSpLocks/>
            <a:stCxn id="36" idx="6"/>
            <a:endCxn id="38" idx="2"/>
          </p:cNvCxnSpPr>
          <p:nvPr/>
        </p:nvCxnSpPr>
        <p:spPr>
          <a:xfrm>
            <a:off x="7708606" y="3232521"/>
            <a:ext cx="1642275" cy="206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B97D17C-A1D6-EEC5-D20D-5868CCE08F2C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9739501" y="2946654"/>
            <a:ext cx="476726" cy="306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16C4E1BF-281A-E6C3-FDC0-08225E27010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 flipV="1">
            <a:off x="8177236" y="4022651"/>
            <a:ext cx="739864" cy="76679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A4197F1-9861-B01D-04C4-ACB2122A9B7F}"/>
              </a:ext>
            </a:extLst>
          </p:cNvPr>
          <p:cNvCxnSpPr>
            <a:cxnSpLocks/>
            <a:stCxn id="40" idx="0"/>
            <a:endCxn id="37" idx="2"/>
          </p:cNvCxnSpPr>
          <p:nvPr/>
        </p:nvCxnSpPr>
        <p:spPr>
          <a:xfrm flipV="1">
            <a:off x="7982926" y="2988564"/>
            <a:ext cx="498721" cy="916456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41E045DA-76C1-177B-24DF-AD33327BB2F1}"/>
              </a:ext>
            </a:extLst>
          </p:cNvPr>
          <p:cNvSpPr txBox="1"/>
          <p:nvPr/>
        </p:nvSpPr>
        <p:spPr>
          <a:xfrm>
            <a:off x="1687667" y="1823205"/>
            <a:ext cx="259494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2, </a:t>
            </a:r>
            <a:r>
              <a:rPr lang="it-IT">
                <a:ea typeface="微软雅黑"/>
                <a:cs typeface="Posterama" panose="020B0504020200020000" pitchFamily="34" charset="0"/>
              </a:rPr>
              <a:t>3]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>
                <a:ea typeface="微软雅黑"/>
                <a:cs typeface="Posterama" panose="020B0504020200020000" pitchFamily="34" charset="0"/>
              </a:rPr>
              <a:t>[A]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561A9F9-CAF2-8407-2E7C-DF50A9E58666}"/>
              </a:ext>
            </a:extLst>
          </p:cNvPr>
          <p:cNvSpPr txBox="1"/>
          <p:nvPr/>
        </p:nvSpPr>
        <p:spPr>
          <a:xfrm>
            <a:off x="7174298" y="1817019"/>
            <a:ext cx="259494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</a:t>
            </a:r>
            <a:r>
              <a:rPr lang="it-IT">
                <a:ea typeface="微软雅黑"/>
                <a:cs typeface="Posterama" panose="020B0504020200020000" pitchFamily="34" charset="0"/>
              </a:rPr>
              <a:t>3]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>
                <a:ea typeface="微软雅黑"/>
                <a:cs typeface="Posterama" panose="020B0504020200020000" pitchFamily="34" charset="0"/>
              </a:rPr>
              <a:t>[A], [2]</a:t>
            </a:r>
            <a:endParaRPr lang="it-IT" sz="1800"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7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28</a:t>
            </a:fld>
            <a:endParaRPr lang="it-IT" altLang="zh-CN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E8A353-9775-89DC-971C-B541C70E343D}"/>
              </a:ext>
            </a:extLst>
          </p:cNvPr>
          <p:cNvSpPr txBox="1"/>
          <p:nvPr/>
        </p:nvSpPr>
        <p:spPr>
          <a:xfrm>
            <a:off x="576623" y="1472037"/>
            <a:ext cx="9461241" cy="46166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>
                <a:latin typeface="Arial Black"/>
                <a:ea typeface="微软雅黑"/>
                <a:cs typeface="Posterama"/>
              </a:rPr>
              <a:t>SHIFT-D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E918DA-6472-3E1E-AD02-5A4124809AC1}"/>
              </a:ext>
            </a:extLst>
          </p:cNvPr>
          <p:cNvSpPr txBox="1"/>
          <p:nvPr/>
        </p:nvSpPr>
        <p:spPr>
          <a:xfrm>
            <a:off x="574523" y="4807856"/>
            <a:ext cx="10235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Posterama"/>
                <a:ea typeface="微软雅黑"/>
                <a:cs typeface="Posterama"/>
              </a:rPr>
              <a:t>SHIFT-D </a:t>
            </a:r>
            <a:r>
              <a:rPr lang="it-IT" err="1">
                <a:latin typeface="Posterama"/>
                <a:ea typeface="微软雅黑"/>
                <a:cs typeface="Posterama"/>
              </a:rPr>
              <a:t>is</a:t>
            </a:r>
            <a:r>
              <a:rPr lang="it-IT">
                <a:latin typeface="Posterama"/>
                <a:ea typeface="微软雅黑"/>
                <a:cs typeface="Posterama"/>
              </a:rPr>
              <a:t> </a:t>
            </a:r>
            <a:r>
              <a:rPr lang="it-IT" err="1">
                <a:latin typeface="Posterama"/>
                <a:ea typeface="微软雅黑"/>
                <a:cs typeface="Posterama"/>
              </a:rPr>
              <a:t>applied</a:t>
            </a:r>
            <a:r>
              <a:rPr lang="it-IT">
                <a:latin typeface="Posterama"/>
                <a:ea typeface="微软雅黑"/>
                <a:cs typeface="Posterama"/>
              </a:rPr>
              <a:t> to customers </a:t>
            </a:r>
            <a:r>
              <a:rPr lang="it-IT" err="1">
                <a:latin typeface="Posterama"/>
                <a:ea typeface="微软雅黑"/>
                <a:cs typeface="Posterama"/>
              </a:rPr>
              <a:t>served</a:t>
            </a:r>
            <a:r>
              <a:rPr lang="it-IT">
                <a:latin typeface="Posterama"/>
                <a:ea typeface="微软雅黑"/>
                <a:cs typeface="Posterama"/>
              </a:rPr>
              <a:t> by </a:t>
            </a:r>
            <a:r>
              <a:rPr lang="it-IT" b="1" err="1">
                <a:latin typeface="Posterama"/>
                <a:ea typeface="微软雅黑"/>
                <a:cs typeface="Posterama"/>
              </a:rPr>
              <a:t>drones</a:t>
            </a:r>
            <a:r>
              <a:rPr lang="it-IT" b="1">
                <a:latin typeface="Posterama"/>
                <a:ea typeface="微软雅黑"/>
                <a:cs typeface="Posterama"/>
              </a:rPr>
              <a:t>. </a:t>
            </a:r>
            <a:r>
              <a:rPr lang="it-IT">
                <a:latin typeface="Posterama"/>
                <a:ea typeface="微软雅黑"/>
                <a:cs typeface="Posterama"/>
              </a:rPr>
              <a:t>The customer </a:t>
            </a:r>
            <a:r>
              <a:rPr lang="it-IT" err="1">
                <a:latin typeface="Posterama"/>
                <a:ea typeface="微软雅黑"/>
                <a:cs typeface="Posterama"/>
              </a:rPr>
              <a:t>will</a:t>
            </a:r>
            <a:r>
              <a:rPr lang="it-IT">
                <a:latin typeface="Posterama"/>
                <a:ea typeface="微软雅黑"/>
                <a:cs typeface="Posterama"/>
              </a:rPr>
              <a:t> be </a:t>
            </a:r>
            <a:r>
              <a:rPr lang="it-IT" err="1">
                <a:latin typeface="Posterama"/>
                <a:ea typeface="微软雅黑"/>
                <a:cs typeface="Posterama"/>
              </a:rPr>
              <a:t>inserted</a:t>
            </a:r>
            <a:r>
              <a:rPr lang="it-IT">
                <a:latin typeface="Posterama"/>
                <a:ea typeface="微软雅黑"/>
                <a:cs typeface="Posterama"/>
              </a:rPr>
              <a:t> in a truck tour in the best </a:t>
            </a:r>
            <a:r>
              <a:rPr lang="it-IT" err="1">
                <a:latin typeface="Posterama"/>
                <a:ea typeface="微软雅黑"/>
                <a:cs typeface="Posterama"/>
              </a:rPr>
              <a:t>feasible</a:t>
            </a:r>
            <a:r>
              <a:rPr lang="it-IT">
                <a:latin typeface="Posterama"/>
                <a:ea typeface="微软雅黑"/>
                <a:cs typeface="Posterama"/>
              </a:rPr>
              <a:t> position.</a:t>
            </a:r>
            <a:endParaRPr lang="it-IT" sz="1800">
              <a:solidFill>
                <a:srgbClr val="000000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9" name="Titolo 9">
            <a:extLst>
              <a:ext uri="{FF2B5EF4-FFF2-40B4-BE49-F238E27FC236}">
                <a16:creationId xmlns:a16="http://schemas.microsoft.com/office/drawing/2014/main" id="{0DA46D33-F0B1-D437-B4CA-E6EC261BC8A7}"/>
              </a:ext>
            </a:extLst>
          </p:cNvPr>
          <p:cNvSpPr txBox="1">
            <a:spLocks/>
          </p:cNvSpPr>
          <p:nvPr/>
        </p:nvSpPr>
        <p:spPr>
          <a:xfrm>
            <a:off x="587829" y="507076"/>
            <a:ext cx="9246087" cy="1182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SISSRs</a:t>
            </a:r>
            <a:r>
              <a:rPr lang="it-IT">
                <a:latin typeface="Arial Black"/>
              </a:rPr>
              <a:t> – Local </a:t>
            </a:r>
            <a:r>
              <a:rPr lang="it-IT" err="1">
                <a:latin typeface="Arial Black"/>
              </a:rPr>
              <a:t>search</a:t>
            </a:r>
            <a:endParaRPr lang="it-IT">
              <a:latin typeface="Arial Black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86715BB-BE04-B324-6672-6647556E0A5B}"/>
              </a:ext>
            </a:extLst>
          </p:cNvPr>
          <p:cNvSpPr/>
          <p:nvPr/>
        </p:nvSpPr>
        <p:spPr>
          <a:xfrm>
            <a:off x="2906882" y="4155743"/>
            <a:ext cx="388620" cy="388620"/>
          </a:xfrm>
          <a:prstGeom prst="rect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680E8040-EE66-2406-A26D-56331350B94C}"/>
              </a:ext>
            </a:extLst>
          </p:cNvPr>
          <p:cNvSpPr/>
          <p:nvPr/>
        </p:nvSpPr>
        <p:spPr>
          <a:xfrm>
            <a:off x="1789324" y="3574432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C7AA7DE-11BE-293A-7E9D-5C5BC775D86D}"/>
              </a:ext>
            </a:extLst>
          </p:cNvPr>
          <p:cNvSpPr/>
          <p:nvPr/>
        </p:nvSpPr>
        <p:spPr>
          <a:xfrm>
            <a:off x="2712572" y="3120556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11" name="Rombo 10">
            <a:extLst>
              <a:ext uri="{FF2B5EF4-FFF2-40B4-BE49-F238E27FC236}">
                <a16:creationId xmlns:a16="http://schemas.microsoft.com/office/drawing/2014/main" id="{9C3645B1-68C5-139F-8881-44286A664AF6}"/>
              </a:ext>
            </a:extLst>
          </p:cNvPr>
          <p:cNvSpPr/>
          <p:nvPr/>
        </p:nvSpPr>
        <p:spPr>
          <a:xfrm>
            <a:off x="3310456" y="2713531"/>
            <a:ext cx="388620" cy="388620"/>
          </a:xfrm>
          <a:prstGeom prst="diamond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A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2627C68A-16E8-BB1B-3010-879DD7AC6450}"/>
              </a:ext>
            </a:extLst>
          </p:cNvPr>
          <p:cNvSpPr/>
          <p:nvPr/>
        </p:nvSpPr>
        <p:spPr>
          <a:xfrm>
            <a:off x="3859014" y="3441289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56DF2DF-7F44-EE05-37BD-3B93165B8DD9}"/>
              </a:ext>
            </a:extLst>
          </p:cNvPr>
          <p:cNvSpPr/>
          <p:nvPr/>
        </p:nvSpPr>
        <p:spPr>
          <a:xfrm>
            <a:off x="4622324" y="3314866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830FE09-9974-9BAD-E861-79EB910A54F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158101" y="3768742"/>
            <a:ext cx="631223" cy="255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3DB370AF-757F-F48C-C3F1-305DC3C7AA44}"/>
              </a:ext>
            </a:extLst>
          </p:cNvPr>
          <p:cNvCxnSpPr>
            <a:cxnSpLocks/>
            <a:stCxn id="8" idx="7"/>
            <a:endCxn id="10" idx="2"/>
          </p:cNvCxnSpPr>
          <p:nvPr/>
        </p:nvCxnSpPr>
        <p:spPr>
          <a:xfrm flipV="1">
            <a:off x="2121032" y="3314866"/>
            <a:ext cx="591540" cy="3164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63FC4CF-91E1-ADA3-E702-F056D183A1FF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3101192" y="3314866"/>
            <a:ext cx="757822" cy="3207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D213159C-559E-21E8-728C-C9D1AA6F3D7E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247634" y="3509176"/>
            <a:ext cx="374690" cy="1264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DA6DE294-82FA-52B0-FADE-CD43D181FF51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3101192" y="3102151"/>
            <a:ext cx="403574" cy="1053592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mmagine 30" descr="Immagine che contiene nero, schermata, oscurità, design&#10;&#10;Descrizione generata automaticamente">
            <a:extLst>
              <a:ext uri="{FF2B5EF4-FFF2-40B4-BE49-F238E27FC236}">
                <a16:creationId xmlns:a16="http://schemas.microsoft.com/office/drawing/2014/main" id="{32687092-10E9-D8B8-85D4-E3A24515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46" y="3638975"/>
            <a:ext cx="824181" cy="287731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F0874F76-1347-B779-C4F4-78A631C8F19F}"/>
              </a:ext>
            </a:extLst>
          </p:cNvPr>
          <p:cNvSpPr/>
          <p:nvPr/>
        </p:nvSpPr>
        <p:spPr>
          <a:xfrm>
            <a:off x="8191740" y="4150826"/>
            <a:ext cx="388620" cy="388620"/>
          </a:xfrm>
          <a:prstGeom prst="rect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D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1B23BC98-3FAA-5EB0-1367-C33F19A507F0}"/>
              </a:ext>
            </a:extLst>
          </p:cNvPr>
          <p:cNvSpPr/>
          <p:nvPr/>
        </p:nvSpPr>
        <p:spPr>
          <a:xfrm>
            <a:off x="7074182" y="3569515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6135B57-21AF-C350-73C5-DA7C1C41466B}"/>
              </a:ext>
            </a:extLst>
          </p:cNvPr>
          <p:cNvSpPr/>
          <p:nvPr/>
        </p:nvSpPr>
        <p:spPr>
          <a:xfrm>
            <a:off x="7997430" y="3115639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94A3AF49-C456-019D-5E67-44FCDF3C128A}"/>
              </a:ext>
            </a:extLst>
          </p:cNvPr>
          <p:cNvSpPr/>
          <p:nvPr/>
        </p:nvSpPr>
        <p:spPr>
          <a:xfrm>
            <a:off x="8595314" y="2708614"/>
            <a:ext cx="388620" cy="388620"/>
          </a:xfrm>
          <a:prstGeom prst="ellipse">
            <a:avLst/>
          </a:prstGeom>
          <a:solidFill>
            <a:srgbClr val="B5FF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A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239D1951-4A04-AFC3-0ABB-5E1C19028E2C}"/>
              </a:ext>
            </a:extLst>
          </p:cNvPr>
          <p:cNvSpPr/>
          <p:nvPr/>
        </p:nvSpPr>
        <p:spPr>
          <a:xfrm>
            <a:off x="9143872" y="3436372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462104F8-0008-9596-023F-1B5AD0F3F95E}"/>
              </a:ext>
            </a:extLst>
          </p:cNvPr>
          <p:cNvSpPr/>
          <p:nvPr/>
        </p:nvSpPr>
        <p:spPr>
          <a:xfrm>
            <a:off x="9907182" y="3309949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279B4E0A-D066-CFD9-A898-F228D39EFD5A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6442959" y="3763825"/>
            <a:ext cx="631223" cy="255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3BC446A6-E23E-70F9-C0BA-5BA65261E170}"/>
              </a:ext>
            </a:extLst>
          </p:cNvPr>
          <p:cNvCxnSpPr>
            <a:cxnSpLocks/>
            <a:stCxn id="33" idx="7"/>
            <a:endCxn id="34" idx="2"/>
          </p:cNvCxnSpPr>
          <p:nvPr/>
        </p:nvCxnSpPr>
        <p:spPr>
          <a:xfrm flipV="1">
            <a:off x="7405890" y="3309949"/>
            <a:ext cx="591540" cy="3164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263513C6-143F-68F2-4DA5-C80D7F462BEE}"/>
              </a:ext>
            </a:extLst>
          </p:cNvPr>
          <p:cNvCxnSpPr>
            <a:cxnSpLocks/>
            <a:stCxn id="34" idx="7"/>
            <a:endCxn id="35" idx="2"/>
          </p:cNvCxnSpPr>
          <p:nvPr/>
        </p:nvCxnSpPr>
        <p:spPr>
          <a:xfrm flipV="1">
            <a:off x="8329138" y="2902924"/>
            <a:ext cx="266176" cy="269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90ECF9B-64F7-FB36-3091-92EDE4077F91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 flipV="1">
            <a:off x="9532492" y="3504259"/>
            <a:ext cx="374690" cy="1264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22CC8047-6FD9-20AF-5666-D72B7212A55E}"/>
              </a:ext>
            </a:extLst>
          </p:cNvPr>
          <p:cNvCxnSpPr>
            <a:cxnSpLocks/>
            <a:stCxn id="35" idx="6"/>
            <a:endCxn id="36" idx="0"/>
          </p:cNvCxnSpPr>
          <p:nvPr/>
        </p:nvCxnSpPr>
        <p:spPr>
          <a:xfrm>
            <a:off x="8983934" y="2902924"/>
            <a:ext cx="354248" cy="5334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ombo 51">
            <a:extLst>
              <a:ext uri="{FF2B5EF4-FFF2-40B4-BE49-F238E27FC236}">
                <a16:creationId xmlns:a16="http://schemas.microsoft.com/office/drawing/2014/main" id="{0225DE61-56C4-EBAD-3F00-551F1088F499}"/>
              </a:ext>
            </a:extLst>
          </p:cNvPr>
          <p:cNvSpPr/>
          <p:nvPr/>
        </p:nvSpPr>
        <p:spPr>
          <a:xfrm>
            <a:off x="4251676" y="4079066"/>
            <a:ext cx="388620" cy="388620"/>
          </a:xfrm>
          <a:prstGeom prst="diamond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B</a:t>
            </a:r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150E0157-6A17-3DD7-2AEE-039AAFE55E98}"/>
              </a:ext>
            </a:extLst>
          </p:cNvPr>
          <p:cNvCxnSpPr>
            <a:cxnSpLocks/>
            <a:stCxn id="2" idx="3"/>
            <a:endCxn id="52" idx="1"/>
          </p:cNvCxnSpPr>
          <p:nvPr/>
        </p:nvCxnSpPr>
        <p:spPr>
          <a:xfrm flipV="1">
            <a:off x="3295502" y="4273376"/>
            <a:ext cx="956174" cy="76677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ombo 53">
            <a:extLst>
              <a:ext uri="{FF2B5EF4-FFF2-40B4-BE49-F238E27FC236}">
                <a16:creationId xmlns:a16="http://schemas.microsoft.com/office/drawing/2014/main" id="{2BDB9E88-F96C-08EB-F1AC-B6881D6FC7F9}"/>
              </a:ext>
            </a:extLst>
          </p:cNvPr>
          <p:cNvSpPr/>
          <p:nvPr/>
        </p:nvSpPr>
        <p:spPr>
          <a:xfrm>
            <a:off x="9703682" y="4083982"/>
            <a:ext cx="388620" cy="388620"/>
          </a:xfrm>
          <a:prstGeom prst="diamond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B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B077614F-D958-E83E-265E-9CD2C86F3004}"/>
              </a:ext>
            </a:extLst>
          </p:cNvPr>
          <p:cNvCxnSpPr>
            <a:cxnSpLocks/>
            <a:stCxn id="32" idx="3"/>
            <a:endCxn id="54" idx="1"/>
          </p:cNvCxnSpPr>
          <p:nvPr/>
        </p:nvCxnSpPr>
        <p:spPr>
          <a:xfrm flipV="1">
            <a:off x="8580360" y="4278292"/>
            <a:ext cx="1123322" cy="66844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7D7A227-65C1-6A30-F6AA-19C0E5D0E1F4}"/>
              </a:ext>
            </a:extLst>
          </p:cNvPr>
          <p:cNvSpPr txBox="1"/>
          <p:nvPr/>
        </p:nvSpPr>
        <p:spPr>
          <a:xfrm>
            <a:off x="2169448" y="1842869"/>
            <a:ext cx="259494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2, </a:t>
            </a:r>
            <a:r>
              <a:rPr lang="it-IT">
                <a:ea typeface="微软雅黑"/>
                <a:cs typeface="Posterama" panose="020B0504020200020000" pitchFamily="34" charset="0"/>
              </a:rPr>
              <a:t>3, 4]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[A], [B]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4AE25572-8B27-2413-F7AC-957CC2317D19}"/>
              </a:ext>
            </a:extLst>
          </p:cNvPr>
          <p:cNvSpPr txBox="1"/>
          <p:nvPr/>
        </p:nvSpPr>
        <p:spPr>
          <a:xfrm>
            <a:off x="7351279" y="1836683"/>
            <a:ext cx="259494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[1, 2, A, 4]</a:t>
            </a:r>
            <a:endParaRPr lang="it-IT"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>
                <a:ea typeface="微软雅黑"/>
                <a:cs typeface="Posterama" panose="020B0504020200020000" pitchFamily="34" charset="0"/>
              </a:rPr>
              <a:t>[B]</a:t>
            </a:r>
          </a:p>
        </p:txBody>
      </p:sp>
    </p:spTree>
    <p:extLst>
      <p:ext uri="{BB962C8B-B14F-4D97-AF65-F5344CB8AC3E}">
        <p14:creationId xmlns:p14="http://schemas.microsoft.com/office/powerpoint/2010/main" val="156832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9246087" cy="1182669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err="1">
                <a:latin typeface="Arial Black"/>
              </a:rPr>
              <a:t>SISSRs</a:t>
            </a:r>
            <a:r>
              <a:rPr lang="it-IT">
                <a:latin typeface="Arial Black"/>
              </a:rPr>
              <a:t>  – </a:t>
            </a:r>
            <a:r>
              <a:rPr lang="it-IT" err="1">
                <a:latin typeface="Arial Black"/>
              </a:rPr>
              <a:t>Perturbation</a:t>
            </a:r>
            <a:endParaRPr lang="it-IT">
              <a:latin typeface="Arial Black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29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2972A7D-D4FE-F8FD-4CBA-D541F1814026}"/>
                  </a:ext>
                </a:extLst>
              </p:cNvPr>
              <p:cNvSpPr txBox="1"/>
              <p:nvPr/>
            </p:nvSpPr>
            <p:spPr>
              <a:xfrm>
                <a:off x="601383" y="1874762"/>
                <a:ext cx="10605566" cy="367607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A random </a:t>
                </a: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number</a:t>
                </a: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     "appartenente" a                     </a:t>
                </a: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is</a:t>
                </a: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chosen</a:t>
                </a:r>
                <a:endParaRPr lang="it-IT" sz="2800">
                  <a:solidFill>
                    <a:srgbClr val="000000"/>
                  </a:solidFill>
                  <a:ea typeface="微软雅黑"/>
                  <a:cs typeface="Posterama"/>
                </a:endParaRP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it-IT" sz="2800" b="1">
                    <a:solidFill>
                      <a:srgbClr val="000000"/>
                    </a:solidFill>
                    <a:ea typeface="微软雅黑"/>
                    <a:cs typeface="Posterama"/>
                  </a:rPr>
                  <a:t>Two random customers </a:t>
                </a: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are </a:t>
                </a: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selected</a:t>
                </a: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 to be </a:t>
                </a: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swapped</a:t>
                </a: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 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If</a:t>
                </a: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:r>
                  <a:rPr lang="it-IT" sz="2800" b="1" err="1">
                    <a:solidFill>
                      <a:srgbClr val="000000"/>
                    </a:solidFill>
                    <a:ea typeface="微软雅黑"/>
                    <a:cs typeface="Posterama"/>
                  </a:rPr>
                  <a:t>feasible</a:t>
                </a: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, the swap </a:t>
                </a: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is</a:t>
                </a: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performed</a:t>
                </a:r>
                <a:endParaRPr lang="it-IT" sz="2800">
                  <a:solidFill>
                    <a:srgbClr val="000000"/>
                  </a:solidFill>
                  <a:ea typeface="微软雅黑"/>
                  <a:cs typeface="Posterama"/>
                </a:endParaRP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After     swaps are </a:t>
                </a: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performed</a:t>
                </a: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 the </a:t>
                </a: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process</a:t>
                </a: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stops</a:t>
                </a:r>
                <a:endParaRPr lang="it-IT" sz="2800">
                  <a:solidFill>
                    <a:srgbClr val="000000"/>
                  </a:solidFill>
                  <a:ea typeface="微软雅黑"/>
                  <a:cs typeface="Posterama"/>
                </a:endParaRP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it-IT" sz="280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If</a:t>
                </a:r>
                <a:r>
                  <a:rPr lang="it-IT" sz="280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:r>
                  <a:rPr lang="it-IT" sz="2800">
                    <a:solidFill>
                      <a:srgbClr val="000000"/>
                    </a:solidFill>
                    <a:ea typeface="+mn-lt"/>
                    <a:cs typeface="+mn-lt"/>
                  </a:rPr>
                  <a:t>no </a:t>
                </a:r>
                <a:r>
                  <a:rPr lang="it-IT" sz="2800" err="1">
                    <a:solidFill>
                      <a:srgbClr val="000000"/>
                    </a:solidFill>
                    <a:ea typeface="+mn-lt"/>
                    <a:cs typeface="+mn-lt"/>
                  </a:rPr>
                  <a:t>feasible</a:t>
                </a:r>
                <a:r>
                  <a:rPr lang="it-IT" sz="2800">
                    <a:solidFill>
                      <a:srgbClr val="000000"/>
                    </a:solidFill>
                    <a:ea typeface="+mn-lt"/>
                    <a:cs typeface="+mn-lt"/>
                  </a:rPr>
                  <a:t> swap </a:t>
                </a:r>
                <a:r>
                  <a:rPr lang="it-IT" sz="2800" err="1">
                    <a:solidFill>
                      <a:srgbClr val="000000"/>
                    </a:solidFill>
                    <a:ea typeface="+mn-lt"/>
                    <a:cs typeface="+mn-lt"/>
                  </a:rPr>
                  <a:t>is</a:t>
                </a:r>
                <a:r>
                  <a:rPr lang="it-IT" sz="2800">
                    <a:solidFill>
                      <a:srgbClr val="000000"/>
                    </a:solidFill>
                    <a:ea typeface="+mn-lt"/>
                    <a:cs typeface="+mn-lt"/>
                  </a:rPr>
                  <a:t> </a:t>
                </a:r>
                <a:r>
                  <a:rPr lang="it-IT" sz="2800" err="1">
                    <a:solidFill>
                      <a:srgbClr val="000000"/>
                    </a:solidFill>
                    <a:ea typeface="+mn-lt"/>
                    <a:cs typeface="+mn-lt"/>
                  </a:rPr>
                  <a:t>found</a:t>
                </a:r>
                <a:r>
                  <a:rPr lang="it-IT" sz="2800">
                    <a:solidFill>
                      <a:srgbClr val="000000"/>
                    </a:solidFill>
                    <a:ea typeface="+mn-lt"/>
                    <a:cs typeface="+mn-lt"/>
                  </a:rPr>
                  <a:t> after a </a:t>
                </a:r>
                <a:r>
                  <a:rPr lang="it-IT" sz="2800" err="1">
                    <a:solidFill>
                      <a:srgbClr val="000000"/>
                    </a:solidFill>
                    <a:ea typeface="+mn-lt"/>
                    <a:cs typeface="+mn-lt"/>
                  </a:rPr>
                  <a:t>certain</a:t>
                </a:r>
                <a:r>
                  <a:rPr lang="it-IT" sz="2800">
                    <a:solidFill>
                      <a:srgbClr val="000000"/>
                    </a:solidFill>
                    <a:ea typeface="+mn-lt"/>
                    <a:cs typeface="+mn-lt"/>
                  </a:rPr>
                  <a:t> </a:t>
                </a:r>
                <a:r>
                  <a:rPr lang="it-IT" sz="2800" err="1">
                    <a:solidFill>
                      <a:srgbClr val="000000"/>
                    </a:solidFill>
                    <a:ea typeface="+mn-lt"/>
                    <a:cs typeface="+mn-lt"/>
                  </a:rPr>
                  <a:t>number</a:t>
                </a:r>
                <a:r>
                  <a:rPr lang="it-IT" sz="2800">
                    <a:solidFill>
                      <a:srgbClr val="000000"/>
                    </a:solidFill>
                    <a:ea typeface="+mn-lt"/>
                    <a:cs typeface="+mn-lt"/>
                  </a:rPr>
                  <a:t> 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it-IT" sz="28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𝑢𝑛𝑓𝑒𝑎𝑠𝑖𝑏𝑙𝑒</m:t>
                    </m:r>
                    <m:r>
                      <a:rPr lang="it-IT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𝑠𝑤𝑎𝑝𝑠</m:t>
                    </m:r>
                  </m:oMath>
                </a14:m>
                <a:r>
                  <a:rPr lang="it-IT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2800">
                    <a:solidFill>
                      <a:srgbClr val="000000"/>
                    </a:solidFill>
                    <a:ea typeface="+mn-lt"/>
                    <a:cs typeface="+mn-lt"/>
                  </a:rPr>
                  <a:t>of </a:t>
                </a:r>
                <a:r>
                  <a:rPr lang="it-IT" sz="2800" err="1">
                    <a:solidFill>
                      <a:srgbClr val="000000"/>
                    </a:solidFill>
                    <a:ea typeface="+mn-lt"/>
                    <a:cs typeface="+mn-lt"/>
                  </a:rPr>
                  <a:t>attempts</a:t>
                </a:r>
                <a:r>
                  <a:rPr lang="it-IT" sz="2800">
                    <a:solidFill>
                      <a:srgbClr val="000000"/>
                    </a:solidFill>
                    <a:ea typeface="+mn-lt"/>
                    <a:cs typeface="+mn-lt"/>
                  </a:rPr>
                  <a:t> the </a:t>
                </a:r>
                <a:r>
                  <a:rPr lang="it-IT" sz="2800" err="1">
                    <a:solidFill>
                      <a:srgbClr val="000000"/>
                    </a:solidFill>
                    <a:ea typeface="+mn-lt"/>
                    <a:cs typeface="+mn-lt"/>
                  </a:rPr>
                  <a:t>process</a:t>
                </a:r>
                <a:r>
                  <a:rPr lang="it-IT" sz="2800">
                    <a:solidFill>
                      <a:srgbClr val="000000"/>
                    </a:solidFill>
                    <a:ea typeface="+mn-lt"/>
                    <a:cs typeface="+mn-lt"/>
                  </a:rPr>
                  <a:t> </a:t>
                </a:r>
                <a:r>
                  <a:rPr lang="it-IT" sz="2800" err="1">
                    <a:solidFill>
                      <a:srgbClr val="000000"/>
                    </a:solidFill>
                    <a:ea typeface="+mn-lt"/>
                    <a:cs typeface="+mn-lt"/>
                  </a:rPr>
                  <a:t>stops</a:t>
                </a:r>
                <a:r>
                  <a:rPr lang="it-IT" sz="2800">
                    <a:solidFill>
                      <a:srgbClr val="000000"/>
                    </a:solidFill>
                    <a:ea typeface="+mn-lt"/>
                    <a:cs typeface="+mn-lt"/>
                  </a:rPr>
                  <a:t> </a:t>
                </a:r>
                <a:br>
                  <a:rPr lang="it-IT" sz="2800">
                    <a:ea typeface="+mn-lt"/>
                    <a:cs typeface="+mn-lt"/>
                  </a:rPr>
                </a:br>
                <a:endParaRPr lang="it-IT" sz="2800">
                  <a:solidFill>
                    <a:srgbClr val="000000"/>
                  </a:solidFill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2972A7D-D4FE-F8FD-4CBA-D541F181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83" y="1874762"/>
                <a:ext cx="10605566" cy="3676071"/>
              </a:xfrm>
              <a:prstGeom prst="rect">
                <a:avLst/>
              </a:prstGeom>
              <a:blipFill>
                <a:blip r:embed="rId3"/>
                <a:stretch>
                  <a:fillRect l="-1035" t="-4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1B1C5FD-4725-1D0C-43C8-ED9D0D7AD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085" y="1990718"/>
            <a:ext cx="1837076" cy="422031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71ED339-8E71-9478-EECC-2A157A70C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113" y="2070459"/>
            <a:ext cx="313328" cy="333543"/>
          </a:xfrm>
          <a:prstGeom prst="rect">
            <a:avLst/>
          </a:prstGeom>
        </p:spPr>
      </p:pic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5E9674B-3ED9-6841-7A1C-4505CA3C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749" y="3590793"/>
            <a:ext cx="313328" cy="33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7632440" cy="1115434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/>
              <a:t>MILP </a:t>
            </a:r>
            <a:r>
              <a:rPr lang="it-IT">
                <a:latin typeface="Arial Black"/>
              </a:rPr>
              <a:t>–</a:t>
            </a:r>
            <a:r>
              <a:rPr lang="it-IT"/>
              <a:t> </a:t>
            </a:r>
            <a:r>
              <a:rPr lang="it-IT" err="1"/>
              <a:t>Parameters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2F0F741-F46A-3FC5-924B-6ACD0644566C}"/>
                  </a:ext>
                </a:extLst>
              </p:cNvPr>
              <p:cNvSpPr txBox="1"/>
              <p:nvPr/>
            </p:nvSpPr>
            <p:spPr>
              <a:xfrm>
                <a:off x="605850" y="1547710"/>
                <a:ext cx="10492619" cy="476899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N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umber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𝑵</m:t>
                    </m:r>
                  </m:oMath>
                </a14:m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of customers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nodes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and a depot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node</a:t>
                </a:r>
                <a:endParaRPr lang="it-IT" sz="2000" dirty="0">
                  <a:solidFill>
                    <a:srgbClr val="000000"/>
                  </a:solidFill>
                  <a:ea typeface="微软雅黑"/>
                  <a:cs typeface="Posteram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Weight of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each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customer's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parcel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𝒘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sz="2000" b="1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</a:t>
                </a:r>
                <a:endParaRPr lang="it-IT" sz="2000" b="1" dirty="0">
                  <a:solidFill>
                    <a:srgbClr val="000000"/>
                  </a:solidFill>
                  <a:ea typeface="微软雅黑"/>
                  <a:cs typeface="Posterama" panose="020B0504020200020000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Distance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required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for a truck to travel from a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node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i to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node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j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𝒅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</a:t>
                </a:r>
                <a:endParaRPr lang="it-IT" sz="2000" dirty="0">
                  <a:solidFill>
                    <a:srgbClr val="000000"/>
                  </a:solidFill>
                  <a:ea typeface="微软雅黑"/>
                  <a:cs typeface="Posterama" panose="020B0504020200020000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Total round-trip distance for a drone delivery from depot to customer 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</m:ctrlPr>
                      </m:sSubSupPr>
                      <m:e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𝒅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𝒊</m:t>
                        </m:r>
                      </m:sub>
                      <m:sup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</a:t>
                </a:r>
                <a:endParaRPr lang="it-IT" sz="2000" dirty="0">
                  <a:solidFill>
                    <a:srgbClr val="000000"/>
                  </a:solidFill>
                  <a:ea typeface="微软雅黑"/>
                  <a:cs typeface="Posterama" panose="020B0504020200020000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Truck and drone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capacities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𝑸</m:t>
                    </m:r>
                  </m:oMath>
                </a14:m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</m:ctrlPr>
                      </m:sSupPr>
                      <m:e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𝑸</m:t>
                        </m:r>
                      </m:e>
                      <m:sup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′</m:t>
                        </m:r>
                      </m:sup>
                    </m:sSup>
                  </m:oMath>
                </a14:m>
                <a:endParaRPr lang="it-IT" sz="2000" b="1" dirty="0">
                  <a:solidFill>
                    <a:srgbClr val="000000"/>
                  </a:solidFill>
                  <a:ea typeface="微软雅黑"/>
                  <a:cs typeface="Posterama" panose="020B0504020200020000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Truck and drone working time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limit</a:t>
                </a:r>
                <a:r>
                  <a:rPr lang="it-IT" sz="2000" b="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 </m:t>
                    </m:r>
                    <m:r>
                      <a:rPr lang="it-IT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𝑻</m:t>
                    </m:r>
                  </m:oMath>
                </a14:m>
                <a:r>
                  <a:rPr lang="it-IT" sz="18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</m:ctrlPr>
                      </m:sSupPr>
                      <m:e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𝑻</m:t>
                        </m:r>
                      </m:e>
                      <m:sup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′</m:t>
                        </m:r>
                      </m:sup>
                    </m:sSup>
                  </m:oMath>
                </a14:m>
                <a:endParaRPr lang="it-IT" sz="2000" b="1" dirty="0">
                  <a:solidFill>
                    <a:srgbClr val="000000"/>
                  </a:solidFill>
                  <a:ea typeface="微软雅黑"/>
                  <a:cs typeface="Posteram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Truck and drone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transportation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costs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𝑪</m:t>
                    </m:r>
                  </m:oMath>
                </a14:m>
                <a:r>
                  <a:rPr lang="it-IT" sz="16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</m:ctrlPr>
                      </m:sSupPr>
                      <m:e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𝑪</m:t>
                        </m:r>
                      </m:e>
                      <m:sup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′</m:t>
                        </m:r>
                      </m:sup>
                    </m:sSup>
                  </m:oMath>
                </a14:m>
                <a:endParaRPr lang="it-IT" sz="2000" b="1" dirty="0">
                  <a:solidFill>
                    <a:srgbClr val="000000"/>
                  </a:solidFill>
                  <a:ea typeface="微软雅黑"/>
                  <a:cs typeface="Posterama" panose="020B0504020200020000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Vehicles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’ speeds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Drone endurance</a:t>
                </a:r>
                <a:endParaRPr lang="it-IT" sz="2000" b="1" dirty="0">
                  <a:solidFill>
                    <a:srgbClr val="000000"/>
                  </a:solidFill>
                  <a:ea typeface="微软雅黑"/>
                  <a:cs typeface="Posterama" panose="020B0504020200020000" pitchFamily="34" charset="0"/>
                </a:endParaRPr>
              </a:p>
              <a:p>
                <a:endParaRPr lang="it-IT" sz="2000" dirty="0">
                  <a:solidFill>
                    <a:srgbClr val="000000"/>
                  </a:solidFill>
                  <a:ea typeface="微软雅黑"/>
                  <a:cs typeface="Posterama" panose="020B0504020200020000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𝒘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sz="2000" b="1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and</a:t>
                </a:r>
                <a:r>
                  <a:rPr lang="en-US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</m:ctrlPr>
                      </m:sSubSupPr>
                      <m:e>
                        <m:r>
                          <a:rPr lang="it-IT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𝒅</m:t>
                        </m:r>
                      </m:e>
                      <m:sub>
                        <m:r>
                          <a:rPr lang="it-IT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𝒊</m:t>
                        </m:r>
                      </m:sub>
                      <m:sup>
                        <m:r>
                          <a:rPr lang="it-IT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′</m:t>
                        </m:r>
                      </m:sup>
                    </m:sSubSup>
                    <m:r>
                      <a:rPr lang="it-IT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 </m:t>
                    </m:r>
                    <m:r>
                      <a:rPr lang="it-IT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 </m:t>
                    </m:r>
                  </m:oMath>
                </a14:m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determine a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partition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of the customers set:</a:t>
                </a:r>
                <a:endParaRPr lang="it-IT" sz="2000" dirty="0">
                  <a:solidFill>
                    <a:srgbClr val="000000"/>
                  </a:solidFill>
                  <a:ea typeface="微软雅黑"/>
                  <a:cs typeface="Posterama" panose="020B0504020200020000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Customers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that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can be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served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either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by a drone or a truck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𝑪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it-IT" sz="1800" b="1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</a:t>
                </a:r>
                <a:endParaRPr lang="it-IT" sz="2000" b="1" dirty="0">
                  <a:solidFill>
                    <a:srgbClr val="000000"/>
                  </a:solidFill>
                  <a:ea typeface="微软雅黑"/>
                  <a:cs typeface="Posterama" panose="020B0504020200020000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Customers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that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can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only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be </a:t>
                </a:r>
                <a:r>
                  <a:rPr lang="it-IT" sz="2000" dirty="0" err="1">
                    <a:solidFill>
                      <a:srgbClr val="000000"/>
                    </a:solidFill>
                    <a:ea typeface="微软雅黑"/>
                    <a:cs typeface="Posterama"/>
                  </a:rPr>
                  <a:t>visited</a:t>
                </a:r>
                <a:r>
                  <a:rPr lang="it-IT" sz="2000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 by a truck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𝑪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/>
                            <a:cs typeface="Posterama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it-IT" sz="2000" b="1" dirty="0">
                    <a:solidFill>
                      <a:srgbClr val="000000"/>
                    </a:solidFill>
                    <a:ea typeface="微软雅黑"/>
                    <a:cs typeface="Posterama"/>
                  </a:rPr>
                  <a:t> </a:t>
                </a:r>
                <a:endParaRPr lang="it-IT" sz="2000" b="1" dirty="0">
                  <a:solidFill>
                    <a:srgbClr val="000000"/>
                  </a:solidFill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2F0F741-F46A-3FC5-924B-6ACD0644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50" y="1547710"/>
                <a:ext cx="10492619" cy="4768998"/>
              </a:xfrm>
              <a:prstGeom prst="rect">
                <a:avLst/>
              </a:prstGeom>
              <a:blipFill>
                <a:blip r:embed="rId3"/>
                <a:stretch>
                  <a:fillRect l="-523" b="-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3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30</a:t>
            </a: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0A31BC42-E3FA-532A-2312-CF0B9359E27A}"/>
              </a:ext>
            </a:extLst>
          </p:cNvPr>
          <p:cNvSpPr txBox="1">
            <a:spLocks/>
          </p:cNvSpPr>
          <p:nvPr/>
        </p:nvSpPr>
        <p:spPr>
          <a:xfrm>
            <a:off x="578914" y="726705"/>
            <a:ext cx="10515600" cy="12050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it-IT" err="1">
                <a:latin typeface="Arial Black"/>
              </a:rPr>
              <a:t>SISSRs</a:t>
            </a:r>
            <a:r>
              <a:rPr lang="it-IT">
                <a:latin typeface="Arial Black"/>
              </a:rPr>
              <a:t> – Min time </a:t>
            </a:r>
            <a:r>
              <a:rPr lang="it-IT" err="1">
                <a:latin typeface="Arial Black"/>
              </a:rPr>
              <a:t>adaptation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E15A94E-BE7A-DFD0-2A0D-2796B71DF0F8}"/>
              </a:ext>
            </a:extLst>
          </p:cNvPr>
          <p:cNvSpPr txBox="1"/>
          <p:nvPr/>
        </p:nvSpPr>
        <p:spPr>
          <a:xfrm>
            <a:off x="576623" y="1472037"/>
            <a:ext cx="9461241" cy="46166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 err="1">
                <a:latin typeface="Arial Black"/>
                <a:ea typeface="微软雅黑"/>
                <a:cs typeface="Posterama"/>
              </a:rPr>
              <a:t>Modifications</a:t>
            </a:r>
            <a:endParaRPr lang="it-IT" sz="2400" b="1">
              <a:latin typeface="Arial Black"/>
              <a:ea typeface="微软雅黑"/>
              <a:cs typeface="Posterama"/>
            </a:endParaRPr>
          </a:p>
        </p:txBody>
      </p:sp>
      <p:sp>
        <p:nvSpPr>
          <p:cNvPr id="21" name="Rettangolo con due angoli in diagonale ritagliati 20">
            <a:extLst>
              <a:ext uri="{FF2B5EF4-FFF2-40B4-BE49-F238E27FC236}">
                <a16:creationId xmlns:a16="http://schemas.microsoft.com/office/drawing/2014/main" id="{500A31FD-243B-963F-46E7-A6A8B9D87EE1}"/>
              </a:ext>
            </a:extLst>
          </p:cNvPr>
          <p:cNvSpPr/>
          <p:nvPr/>
        </p:nvSpPr>
        <p:spPr>
          <a:xfrm>
            <a:off x="2310580" y="1923279"/>
            <a:ext cx="3038168" cy="1828800"/>
          </a:xfrm>
          <a:prstGeom prst="snip2Diag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due angoli in diagonale ritagliati 21">
            <a:extLst>
              <a:ext uri="{FF2B5EF4-FFF2-40B4-BE49-F238E27FC236}">
                <a16:creationId xmlns:a16="http://schemas.microsoft.com/office/drawing/2014/main" id="{00C6DFAC-B287-2C24-96DB-E29A0F9C2FC3}"/>
              </a:ext>
            </a:extLst>
          </p:cNvPr>
          <p:cNvSpPr/>
          <p:nvPr/>
        </p:nvSpPr>
        <p:spPr>
          <a:xfrm rot="10800000">
            <a:off x="5572719" y="2223162"/>
            <a:ext cx="3038168" cy="1828800"/>
          </a:xfrm>
          <a:prstGeom prst="snip2Diag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due angoli in diagonale ritagliati 22">
            <a:extLst>
              <a:ext uri="{FF2B5EF4-FFF2-40B4-BE49-F238E27FC236}">
                <a16:creationId xmlns:a16="http://schemas.microsoft.com/office/drawing/2014/main" id="{B39D6BE6-B385-66ED-D9AD-875FEE934C9B}"/>
              </a:ext>
            </a:extLst>
          </p:cNvPr>
          <p:cNvSpPr/>
          <p:nvPr/>
        </p:nvSpPr>
        <p:spPr>
          <a:xfrm>
            <a:off x="2619805" y="4002612"/>
            <a:ext cx="3038168" cy="1828800"/>
          </a:xfrm>
          <a:prstGeom prst="snip2Diag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due angoli in diagonale ritagliati 23">
            <a:extLst>
              <a:ext uri="{FF2B5EF4-FFF2-40B4-BE49-F238E27FC236}">
                <a16:creationId xmlns:a16="http://schemas.microsoft.com/office/drawing/2014/main" id="{0A27363F-1F85-D827-ACD7-8C74910CCBC3}"/>
              </a:ext>
            </a:extLst>
          </p:cNvPr>
          <p:cNvSpPr/>
          <p:nvPr/>
        </p:nvSpPr>
        <p:spPr>
          <a:xfrm rot="10800000">
            <a:off x="5881944" y="4302495"/>
            <a:ext cx="3038168" cy="1828800"/>
          </a:xfrm>
          <a:prstGeom prst="snip2Diag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Segnaposto immagine 15">
            <a:extLst>
              <a:ext uri="{FF2B5EF4-FFF2-40B4-BE49-F238E27FC236}">
                <a16:creationId xmlns:a16="http://schemas.microsoft.com/office/drawing/2014/main" id="{07D29501-AA5A-2615-5A8C-978BFCBA868E}"/>
              </a:ext>
            </a:extLst>
          </p:cNvPr>
          <p:cNvSpPr txBox="1">
            <a:spLocks/>
          </p:cNvSpPr>
          <p:nvPr/>
        </p:nvSpPr>
        <p:spPr>
          <a:xfrm>
            <a:off x="2466650" y="2360598"/>
            <a:ext cx="2803440" cy="12555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/>
                </a:solidFill>
              </a:rPr>
              <a:t>The objective function becomes the </a:t>
            </a:r>
            <a:r>
              <a:rPr lang="en-US" sz="1600" err="1">
                <a:solidFill>
                  <a:schemeClr val="tx1"/>
                </a:solidFill>
              </a:rPr>
              <a:t>makespan</a:t>
            </a:r>
            <a:r>
              <a:rPr lang="en-US" sz="1600">
                <a:solidFill>
                  <a:schemeClr val="tx1"/>
                </a:solidFill>
              </a:rPr>
              <a:t>, i.e. the duration of the longest tour in a solution </a:t>
            </a:r>
          </a:p>
          <a:p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6" name="Segnaposto testo 62">
            <a:extLst>
              <a:ext uri="{FF2B5EF4-FFF2-40B4-BE49-F238E27FC236}">
                <a16:creationId xmlns:a16="http://schemas.microsoft.com/office/drawing/2014/main" id="{B13CAC73-A096-5B55-DBCF-90C98E658D9E}"/>
              </a:ext>
            </a:extLst>
          </p:cNvPr>
          <p:cNvSpPr txBox="1">
            <a:spLocks/>
          </p:cNvSpPr>
          <p:nvPr/>
        </p:nvSpPr>
        <p:spPr>
          <a:xfrm>
            <a:off x="2454213" y="2037057"/>
            <a:ext cx="2697890" cy="562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it-IT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 err="1"/>
              <a:t>Objective</a:t>
            </a:r>
            <a:r>
              <a:rPr lang="it-IT" sz="2200" b="1"/>
              <a:t> </a:t>
            </a:r>
            <a:r>
              <a:rPr lang="it-IT" sz="2200" b="1" err="1"/>
              <a:t>function</a:t>
            </a:r>
            <a:endParaRPr lang="it-IT" sz="2200" b="1"/>
          </a:p>
        </p:txBody>
      </p:sp>
      <p:sp>
        <p:nvSpPr>
          <p:cNvPr id="33" name="Segnaposto immagine 15">
            <a:extLst>
              <a:ext uri="{FF2B5EF4-FFF2-40B4-BE49-F238E27FC236}">
                <a16:creationId xmlns:a16="http://schemas.microsoft.com/office/drawing/2014/main" id="{736E6B78-1680-541B-4388-6E4971C4E42C}"/>
              </a:ext>
            </a:extLst>
          </p:cNvPr>
          <p:cNvSpPr txBox="1">
            <a:spLocks/>
          </p:cNvSpPr>
          <p:nvPr/>
        </p:nvSpPr>
        <p:spPr>
          <a:xfrm>
            <a:off x="2750731" y="4463602"/>
            <a:ext cx="2821988" cy="12555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>
                <a:solidFill>
                  <a:schemeClr val="tx1"/>
                </a:solidFill>
              </a:rPr>
              <a:t>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tx1"/>
                </a:solidFill>
              </a:rPr>
              <a:t>   : duration of the tour after customer is inserted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tx1"/>
                </a:solidFill>
              </a:rPr>
              <a:t>   : </a:t>
            </a:r>
            <a:r>
              <a:rPr lang="en-US" altLang="en-US" sz="1600" err="1">
                <a:solidFill>
                  <a:schemeClr val="tx1"/>
                </a:solidFill>
              </a:rPr>
              <a:t>makespan</a:t>
            </a:r>
            <a:r>
              <a:rPr lang="en-US" altLang="en-US" sz="1600">
                <a:solidFill>
                  <a:schemeClr val="tx1"/>
                </a:solidFill>
              </a:rPr>
              <a:t> of solution before the insertion </a:t>
            </a:r>
          </a:p>
        </p:txBody>
      </p:sp>
      <p:sp>
        <p:nvSpPr>
          <p:cNvPr id="34" name="Segnaposto testo 62">
            <a:extLst>
              <a:ext uri="{FF2B5EF4-FFF2-40B4-BE49-F238E27FC236}">
                <a16:creationId xmlns:a16="http://schemas.microsoft.com/office/drawing/2014/main" id="{9B5D1D22-1947-33BB-1612-503C134BCB1C}"/>
              </a:ext>
            </a:extLst>
          </p:cNvPr>
          <p:cNvSpPr txBox="1">
            <a:spLocks/>
          </p:cNvSpPr>
          <p:nvPr/>
        </p:nvSpPr>
        <p:spPr>
          <a:xfrm>
            <a:off x="2738294" y="4140061"/>
            <a:ext cx="2697890" cy="562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it-IT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/>
              <a:t>Best position</a:t>
            </a:r>
          </a:p>
        </p:txBody>
      </p:sp>
      <p:sp>
        <p:nvSpPr>
          <p:cNvPr id="35" name="Segnaposto immagine 15">
            <a:extLst>
              <a:ext uri="{FF2B5EF4-FFF2-40B4-BE49-F238E27FC236}">
                <a16:creationId xmlns:a16="http://schemas.microsoft.com/office/drawing/2014/main" id="{FD324FC6-756C-8E6E-9759-626032462564}"/>
              </a:ext>
            </a:extLst>
          </p:cNvPr>
          <p:cNvSpPr txBox="1">
            <a:spLocks/>
          </p:cNvSpPr>
          <p:nvPr/>
        </p:nvSpPr>
        <p:spPr>
          <a:xfrm>
            <a:off x="5743906" y="2684139"/>
            <a:ext cx="2803440" cy="12555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>
                <a:solidFill>
                  <a:schemeClr val="tx1"/>
                </a:solidFill>
              </a:rPr>
              <a:t>A move involving two tours is considered improving if the duration of the longest decreases </a:t>
            </a:r>
          </a:p>
        </p:txBody>
      </p:sp>
      <p:sp>
        <p:nvSpPr>
          <p:cNvPr id="36" name="Segnaposto testo 62">
            <a:extLst>
              <a:ext uri="{FF2B5EF4-FFF2-40B4-BE49-F238E27FC236}">
                <a16:creationId xmlns:a16="http://schemas.microsoft.com/office/drawing/2014/main" id="{6652E56F-999A-2836-0581-7C7E7E264EC6}"/>
              </a:ext>
            </a:extLst>
          </p:cNvPr>
          <p:cNvSpPr txBox="1">
            <a:spLocks/>
          </p:cNvSpPr>
          <p:nvPr/>
        </p:nvSpPr>
        <p:spPr>
          <a:xfrm>
            <a:off x="5731469" y="2360598"/>
            <a:ext cx="2697890" cy="562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it-IT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/>
              <a:t>Local </a:t>
            </a:r>
            <a:r>
              <a:rPr lang="it-IT" sz="2200" b="1" err="1"/>
              <a:t>search</a:t>
            </a:r>
            <a:endParaRPr lang="it-IT" sz="2200" b="1"/>
          </a:p>
        </p:txBody>
      </p:sp>
      <p:sp>
        <p:nvSpPr>
          <p:cNvPr id="37" name="Segnaposto immagine 15">
            <a:extLst>
              <a:ext uri="{FF2B5EF4-FFF2-40B4-BE49-F238E27FC236}">
                <a16:creationId xmlns:a16="http://schemas.microsoft.com/office/drawing/2014/main" id="{F62AC652-4023-8AB1-E3C4-13F4968E1E50}"/>
              </a:ext>
            </a:extLst>
          </p:cNvPr>
          <p:cNvSpPr txBox="1">
            <a:spLocks/>
          </p:cNvSpPr>
          <p:nvPr/>
        </p:nvSpPr>
        <p:spPr>
          <a:xfrm>
            <a:off x="6019957" y="4739794"/>
            <a:ext cx="2803440" cy="12555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>
                <a:solidFill>
                  <a:schemeClr val="tx1"/>
                </a:solidFill>
              </a:rPr>
              <a:t>Between solutions with equal </a:t>
            </a:r>
            <a:r>
              <a:rPr lang="en-US" altLang="en-US" sz="1600" err="1">
                <a:solidFill>
                  <a:schemeClr val="tx1"/>
                </a:solidFill>
              </a:rPr>
              <a:t>makespan</a:t>
            </a:r>
            <a:r>
              <a:rPr lang="en-US" altLang="en-US" sz="1600">
                <a:solidFill>
                  <a:schemeClr val="tx1"/>
                </a:solidFill>
              </a:rPr>
              <a:t> the ones with less total completion time are preferred</a:t>
            </a:r>
          </a:p>
        </p:txBody>
      </p:sp>
      <p:sp>
        <p:nvSpPr>
          <p:cNvPr id="38" name="Segnaposto testo 62">
            <a:extLst>
              <a:ext uri="{FF2B5EF4-FFF2-40B4-BE49-F238E27FC236}">
                <a16:creationId xmlns:a16="http://schemas.microsoft.com/office/drawing/2014/main" id="{0C3E8F73-8DD7-ED82-0ECC-718CAD831D2A}"/>
              </a:ext>
            </a:extLst>
          </p:cNvPr>
          <p:cNvSpPr txBox="1">
            <a:spLocks/>
          </p:cNvSpPr>
          <p:nvPr/>
        </p:nvSpPr>
        <p:spPr>
          <a:xfrm>
            <a:off x="6007520" y="4416253"/>
            <a:ext cx="3038168" cy="562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it-IT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 err="1"/>
              <a:t>Threshold</a:t>
            </a:r>
            <a:r>
              <a:rPr lang="it-IT" sz="2200" b="1"/>
              <a:t> </a:t>
            </a:r>
            <a:r>
              <a:rPr lang="it-IT" sz="2200" b="1" err="1"/>
              <a:t>Acceptance</a:t>
            </a:r>
            <a:endParaRPr lang="it-IT" sz="2200" b="1"/>
          </a:p>
        </p:txBody>
      </p:sp>
      <p:pic>
        <p:nvPicPr>
          <p:cNvPr id="40" name="Immagine 3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EABEFD1-7E9B-458D-4A25-2751B11DE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381" y="5296104"/>
            <a:ext cx="141385" cy="157271"/>
          </a:xfrm>
          <a:prstGeom prst="rect">
            <a:avLst/>
          </a:prstGeom>
        </p:spPr>
      </p:pic>
      <p:pic>
        <p:nvPicPr>
          <p:cNvPr id="42" name="Immagine 4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28DD1D2-E49E-252E-D586-65615A577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922" y="4749863"/>
            <a:ext cx="209278" cy="272061"/>
          </a:xfrm>
          <a:prstGeom prst="rect">
            <a:avLst/>
          </a:prstGeom>
        </p:spPr>
      </p:pic>
      <p:pic>
        <p:nvPicPr>
          <p:cNvPr id="44" name="Immagine 4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DA258FC-EB73-2DA4-6A5A-EFC2E0429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140" y="4794648"/>
            <a:ext cx="164100" cy="160914"/>
          </a:xfrm>
          <a:prstGeom prst="rect">
            <a:avLst/>
          </a:prstGeom>
        </p:spPr>
      </p:pic>
      <p:pic>
        <p:nvPicPr>
          <p:cNvPr id="46" name="Immagine 4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62B3B90-0E68-0147-E892-75E19364C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775" y="5272457"/>
            <a:ext cx="231571" cy="225048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D53AE760-FDC8-AD70-0D33-21A5B459F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3563" y="4491294"/>
            <a:ext cx="2156107" cy="266381"/>
          </a:xfrm>
          <a:prstGeom prst="rect">
            <a:avLst/>
          </a:prstGeom>
        </p:spPr>
      </p:pic>
      <p:pic>
        <p:nvPicPr>
          <p:cNvPr id="49" name="Immagine 4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698F4B9-B52C-4943-8846-224A8F94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39" y="3209397"/>
            <a:ext cx="141385" cy="157271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2EF46A0-6B79-74AD-6A12-AE70F47D2B55}"/>
              </a:ext>
            </a:extLst>
          </p:cNvPr>
          <p:cNvCxnSpPr>
            <a:cxnSpLocks/>
          </p:cNvCxnSpPr>
          <p:nvPr/>
        </p:nvCxnSpPr>
        <p:spPr>
          <a:xfrm>
            <a:off x="2292800" y="1924143"/>
            <a:ext cx="2776405" cy="0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C4309A0-1692-4EC0-412B-4A618A236545}"/>
              </a:ext>
            </a:extLst>
          </p:cNvPr>
          <p:cNvCxnSpPr>
            <a:cxnSpLocks/>
          </p:cNvCxnSpPr>
          <p:nvPr/>
        </p:nvCxnSpPr>
        <p:spPr>
          <a:xfrm>
            <a:off x="5052060" y="1923279"/>
            <a:ext cx="310515" cy="299882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59836FA-2D62-B715-4EF1-83A7986D369F}"/>
              </a:ext>
            </a:extLst>
          </p:cNvPr>
          <p:cNvCxnSpPr>
            <a:cxnSpLocks/>
          </p:cNvCxnSpPr>
          <p:nvPr/>
        </p:nvCxnSpPr>
        <p:spPr>
          <a:xfrm>
            <a:off x="5549941" y="2221222"/>
            <a:ext cx="2776405" cy="0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5EC6F24-EA5A-C9BE-B544-82FC203887B2}"/>
              </a:ext>
            </a:extLst>
          </p:cNvPr>
          <p:cNvCxnSpPr>
            <a:cxnSpLocks/>
          </p:cNvCxnSpPr>
          <p:nvPr/>
        </p:nvCxnSpPr>
        <p:spPr>
          <a:xfrm>
            <a:off x="8309201" y="2220358"/>
            <a:ext cx="310515" cy="299882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E3DF7C2-5F7F-0C77-5534-AF8895F0F541}"/>
              </a:ext>
            </a:extLst>
          </p:cNvPr>
          <p:cNvCxnSpPr>
            <a:cxnSpLocks/>
          </p:cNvCxnSpPr>
          <p:nvPr/>
        </p:nvCxnSpPr>
        <p:spPr>
          <a:xfrm>
            <a:off x="5859207" y="4300556"/>
            <a:ext cx="2776405" cy="0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9E8E3A74-DDCF-C88F-CEC5-3EC853D1EB45}"/>
              </a:ext>
            </a:extLst>
          </p:cNvPr>
          <p:cNvCxnSpPr>
            <a:cxnSpLocks/>
          </p:cNvCxnSpPr>
          <p:nvPr/>
        </p:nvCxnSpPr>
        <p:spPr>
          <a:xfrm>
            <a:off x="8618467" y="4299692"/>
            <a:ext cx="310515" cy="299882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EC73C0F8-26EA-1665-936D-C79AF46F44BD}"/>
              </a:ext>
            </a:extLst>
          </p:cNvPr>
          <p:cNvCxnSpPr>
            <a:cxnSpLocks/>
          </p:cNvCxnSpPr>
          <p:nvPr/>
        </p:nvCxnSpPr>
        <p:spPr>
          <a:xfrm>
            <a:off x="2591450" y="3999999"/>
            <a:ext cx="2776405" cy="0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97C1BCA4-4537-E4D9-D67E-560FE89CD967}"/>
              </a:ext>
            </a:extLst>
          </p:cNvPr>
          <p:cNvCxnSpPr>
            <a:cxnSpLocks/>
          </p:cNvCxnSpPr>
          <p:nvPr/>
        </p:nvCxnSpPr>
        <p:spPr>
          <a:xfrm>
            <a:off x="5350710" y="3999135"/>
            <a:ext cx="310515" cy="299882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sagono 31">
            <a:extLst>
              <a:ext uri="{FF2B5EF4-FFF2-40B4-BE49-F238E27FC236}">
                <a16:creationId xmlns:a16="http://schemas.microsoft.com/office/drawing/2014/main" id="{90DA0E75-0125-4C85-1EC8-A078F7E393D5}"/>
              </a:ext>
            </a:extLst>
          </p:cNvPr>
          <p:cNvSpPr/>
          <p:nvPr/>
        </p:nvSpPr>
        <p:spPr>
          <a:xfrm>
            <a:off x="4970299" y="1858713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Esagono 42">
            <a:extLst>
              <a:ext uri="{FF2B5EF4-FFF2-40B4-BE49-F238E27FC236}">
                <a16:creationId xmlns:a16="http://schemas.microsoft.com/office/drawing/2014/main" id="{A0175B46-B83F-D5E3-A9ED-A2998481CA9F}"/>
              </a:ext>
            </a:extLst>
          </p:cNvPr>
          <p:cNvSpPr/>
          <p:nvPr/>
        </p:nvSpPr>
        <p:spPr>
          <a:xfrm>
            <a:off x="5270602" y="2138301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Esagono 44">
            <a:extLst>
              <a:ext uri="{FF2B5EF4-FFF2-40B4-BE49-F238E27FC236}">
                <a16:creationId xmlns:a16="http://schemas.microsoft.com/office/drawing/2014/main" id="{49570217-1E8F-D55D-A57D-17C23836222F}"/>
              </a:ext>
            </a:extLst>
          </p:cNvPr>
          <p:cNvSpPr/>
          <p:nvPr/>
        </p:nvSpPr>
        <p:spPr>
          <a:xfrm>
            <a:off x="8229056" y="2138990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Esagono 46">
            <a:extLst>
              <a:ext uri="{FF2B5EF4-FFF2-40B4-BE49-F238E27FC236}">
                <a16:creationId xmlns:a16="http://schemas.microsoft.com/office/drawing/2014/main" id="{0F90AF61-089B-28EA-EF2B-3693536AFC29}"/>
              </a:ext>
            </a:extLst>
          </p:cNvPr>
          <p:cNvSpPr/>
          <p:nvPr/>
        </p:nvSpPr>
        <p:spPr>
          <a:xfrm>
            <a:off x="8529359" y="2418578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Esagono 51">
            <a:extLst>
              <a:ext uri="{FF2B5EF4-FFF2-40B4-BE49-F238E27FC236}">
                <a16:creationId xmlns:a16="http://schemas.microsoft.com/office/drawing/2014/main" id="{A887A51B-F7A4-A22F-2679-05DB75235E4B}"/>
              </a:ext>
            </a:extLst>
          </p:cNvPr>
          <p:cNvSpPr/>
          <p:nvPr/>
        </p:nvSpPr>
        <p:spPr>
          <a:xfrm>
            <a:off x="5280250" y="3929340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Esagono 52">
            <a:extLst>
              <a:ext uri="{FF2B5EF4-FFF2-40B4-BE49-F238E27FC236}">
                <a16:creationId xmlns:a16="http://schemas.microsoft.com/office/drawing/2014/main" id="{F5BA71FD-D234-FBBD-AA62-6114758208F5}"/>
              </a:ext>
            </a:extLst>
          </p:cNvPr>
          <p:cNvSpPr/>
          <p:nvPr/>
        </p:nvSpPr>
        <p:spPr>
          <a:xfrm>
            <a:off x="5580553" y="4208928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4" name="Esagono 53">
            <a:extLst>
              <a:ext uri="{FF2B5EF4-FFF2-40B4-BE49-F238E27FC236}">
                <a16:creationId xmlns:a16="http://schemas.microsoft.com/office/drawing/2014/main" id="{6D6DD853-207B-7B63-A50F-81B3446519BC}"/>
              </a:ext>
            </a:extLst>
          </p:cNvPr>
          <p:cNvSpPr/>
          <p:nvPr/>
        </p:nvSpPr>
        <p:spPr>
          <a:xfrm>
            <a:off x="8547346" y="4249409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Esagono 54">
            <a:extLst>
              <a:ext uri="{FF2B5EF4-FFF2-40B4-BE49-F238E27FC236}">
                <a16:creationId xmlns:a16="http://schemas.microsoft.com/office/drawing/2014/main" id="{26E30480-6879-2375-A42F-61F000DA391B}"/>
              </a:ext>
            </a:extLst>
          </p:cNvPr>
          <p:cNvSpPr/>
          <p:nvPr/>
        </p:nvSpPr>
        <p:spPr>
          <a:xfrm>
            <a:off x="8847649" y="4528997"/>
            <a:ext cx="146944" cy="126676"/>
          </a:xfrm>
          <a:prstGeom prst="hexago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750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24" y="387537"/>
            <a:ext cx="10515600" cy="1325563"/>
          </a:xfrm>
        </p:spPr>
        <p:txBody>
          <a:bodyPr rtlCol="0"/>
          <a:lstStyle>
            <a:defPPr>
              <a:defRPr lang="it-IT"/>
            </a:def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endParaRPr lang="it-IT" err="1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31</a:t>
            </a:fld>
            <a:endParaRPr lang="it-IT" altLang="zh-CN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E8A353-9775-89DC-971C-B541C70E343D}"/>
              </a:ext>
            </a:extLst>
          </p:cNvPr>
          <p:cNvSpPr txBox="1"/>
          <p:nvPr/>
        </p:nvSpPr>
        <p:spPr>
          <a:xfrm>
            <a:off x="576623" y="1361736"/>
            <a:ext cx="9461241" cy="46166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 err="1">
                <a:latin typeface="Arial Black"/>
                <a:ea typeface="微软雅黑"/>
                <a:cs typeface="Posterama"/>
              </a:rPr>
              <a:t>Instances</a:t>
            </a:r>
            <a:endParaRPr lang="it-IT" sz="2400" b="1">
              <a:latin typeface="Arial Black"/>
              <a:ea typeface="微软雅黑"/>
              <a:cs typeface="Posterama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13E168-1847-8B42-968D-69D1F6FF4AC6}"/>
              </a:ext>
            </a:extLst>
          </p:cNvPr>
          <p:cNvSpPr txBox="1"/>
          <p:nvPr/>
        </p:nvSpPr>
        <p:spPr>
          <a:xfrm>
            <a:off x="576623" y="1933702"/>
            <a:ext cx="11126574" cy="4464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We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used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a </a:t>
            </a:r>
            <a:r>
              <a:rPr lang="it-IT" sz="2000" b="1">
                <a:solidFill>
                  <a:srgbClr val="000000"/>
                </a:solidFill>
                <a:ea typeface="微软雅黑"/>
                <a:cs typeface="Posterama"/>
              </a:rPr>
              <a:t>subset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of the </a:t>
            </a: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instances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 of the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original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paper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The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vehicle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capacities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, the 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vehicle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speeds, the 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parcel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weights, the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battery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endurance of the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drones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and the costs ratio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were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chosen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after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studying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 </a:t>
            </a:r>
            <a:r>
              <a:rPr lang="it-IT" sz="2000" b="1" err="1">
                <a:solidFill>
                  <a:srgbClr val="000000"/>
                </a:solidFill>
                <a:ea typeface="+mn-lt"/>
                <a:cs typeface="+mn-lt"/>
              </a:rPr>
              <a:t>real</a:t>
            </a:r>
            <a:r>
              <a:rPr lang="it-IT" sz="2000" b="1">
                <a:solidFill>
                  <a:srgbClr val="000000"/>
                </a:solidFill>
                <a:ea typeface="+mn-lt"/>
                <a:cs typeface="+mn-lt"/>
              </a:rPr>
              <a:t> life </a:t>
            </a:r>
            <a:r>
              <a:rPr lang="it-IT" sz="2000" b="1" err="1">
                <a:solidFill>
                  <a:srgbClr val="000000"/>
                </a:solidFill>
                <a:ea typeface="+mn-lt"/>
                <a:cs typeface="+mn-lt"/>
              </a:rPr>
              <a:t>examples</a:t>
            </a:r>
            <a:endParaRPr lang="it-IT" sz="2000" b="1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The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vehicles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' time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limits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were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set to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plausible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values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 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ensuring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the customers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farthest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from the depot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colud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be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visited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at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least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by a truck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Euclidean</a:t>
            </a:r>
            <a:r>
              <a:rPr lang="it-IT" sz="2000" b="1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distances</a:t>
            </a:r>
            <a:r>
              <a:rPr lang="it-IT" sz="2000" b="1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were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used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for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drones</a:t>
            </a:r>
            <a:endParaRPr lang="it-IT" sz="2000">
              <a:solidFill>
                <a:srgbClr val="000000"/>
              </a:solidFill>
              <a:ea typeface="微软雅黑"/>
              <a:cs typeface="Posteram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 b="1">
                <a:solidFill>
                  <a:srgbClr val="000000"/>
                </a:solidFill>
                <a:ea typeface="微软雅黑"/>
                <a:cs typeface="Posterama"/>
              </a:rPr>
              <a:t>Manhattan </a:t>
            </a: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distances</a:t>
            </a:r>
            <a:r>
              <a:rPr lang="it-IT" sz="2000" b="1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were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 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used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for trucks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Three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possibilities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for the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distribution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of the customers:  </a:t>
            </a: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clustered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, </a:t>
            </a:r>
            <a:r>
              <a:rPr lang="it-IT" sz="2000" b="1">
                <a:solidFill>
                  <a:srgbClr val="000000"/>
                </a:solidFill>
                <a:ea typeface="微软雅黑"/>
                <a:cs typeface="Posterama"/>
              </a:rPr>
              <a:t>random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and </a:t>
            </a:r>
            <a:r>
              <a:rPr lang="it-IT" sz="2000" b="1">
                <a:solidFill>
                  <a:srgbClr val="000000"/>
                </a:solidFill>
                <a:ea typeface="微软雅黑"/>
                <a:cs typeface="Posterama"/>
              </a:rPr>
              <a:t>random-</a:t>
            </a: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clustered</a:t>
            </a: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Three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possibilities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for the depot position: </a:t>
            </a:r>
            <a:r>
              <a:rPr lang="it-IT" sz="2000" b="1">
                <a:solidFill>
                  <a:srgbClr val="000000"/>
                </a:solidFill>
                <a:ea typeface="微软雅黑"/>
                <a:cs typeface="Posterama"/>
              </a:rPr>
              <a:t>center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, </a:t>
            </a: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edge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, </a:t>
            </a:r>
            <a:r>
              <a:rPr lang="it-IT" sz="2000" b="1">
                <a:solidFill>
                  <a:srgbClr val="000000"/>
                </a:solidFill>
                <a:ea typeface="微软雅黑"/>
                <a:cs typeface="Posterama"/>
              </a:rPr>
              <a:t>random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To test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our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implementation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 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also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on </a:t>
            </a: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smaller</a:t>
            </a:r>
            <a:r>
              <a:rPr lang="it-IT" sz="2000" b="1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instances</a:t>
            </a:r>
            <a:r>
              <a:rPr lang="it-IT" sz="2000" b="1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(i.e.: 10-20 customers)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we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 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created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new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instances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by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removing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 some customers from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existing</a:t>
            </a:r>
            <a:r>
              <a:rPr lang="it-IT" sz="2000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sz="2000" err="1">
                <a:solidFill>
                  <a:srgbClr val="000000"/>
                </a:solidFill>
                <a:ea typeface="微软雅黑"/>
                <a:cs typeface="Posterama"/>
              </a:rPr>
              <a:t>ones</a:t>
            </a:r>
            <a:endParaRPr lang="it-IT" sz="2000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>
              <a:solidFill>
                <a:srgbClr val="000000"/>
              </a:solidFill>
              <a:ea typeface="微软雅黑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1049490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24" y="387537"/>
            <a:ext cx="10515600" cy="1325563"/>
          </a:xfrm>
        </p:spPr>
        <p:txBody>
          <a:bodyPr rtlCol="0"/>
          <a:lstStyle>
            <a:defPPr>
              <a:defRPr lang="it-IT"/>
            </a:def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32</a:t>
            </a:fld>
            <a:endParaRPr lang="it-IT" altLang="zh-CN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8">
                <a:extLst>
                  <a:ext uri="{FF2B5EF4-FFF2-40B4-BE49-F238E27FC236}">
                    <a16:creationId xmlns:a16="http://schemas.microsoft.com/office/drawing/2014/main" id="{DFECCF8B-3A2C-9F5D-5C01-DEF094B0B19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85325358"/>
                  </p:ext>
                </p:extLst>
              </p:nvPr>
            </p:nvGraphicFramePr>
            <p:xfrm>
              <a:off x="676319" y="1944635"/>
              <a:ext cx="10429796" cy="3566160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2538829">
                      <a:extLst>
                        <a:ext uri="{9D8B030D-6E8A-4147-A177-3AD203B41FA5}">
                          <a16:colId xmlns:a16="http://schemas.microsoft.com/office/drawing/2014/main" val="1457000769"/>
                        </a:ext>
                      </a:extLst>
                    </a:gridCol>
                    <a:gridCol w="5909187">
                      <a:extLst>
                        <a:ext uri="{9D8B030D-6E8A-4147-A177-3AD203B41FA5}">
                          <a16:colId xmlns:a16="http://schemas.microsoft.com/office/drawing/2014/main" val="1939741220"/>
                        </a:ext>
                      </a:extLst>
                    </a:gridCol>
                    <a:gridCol w="1981780">
                      <a:extLst>
                        <a:ext uri="{9D8B030D-6E8A-4147-A177-3AD203B41FA5}">
                          <a16:colId xmlns:a16="http://schemas.microsoft.com/office/drawing/2014/main" val="440248734"/>
                        </a:ext>
                      </a:extLst>
                    </a:gridCol>
                  </a:tblGrid>
                  <a:tr h="319307"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sz="1800" b="0" kern="120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Parameter</a:t>
                          </a:r>
                          <a:endParaRPr lang="it-IT" sz="1800" b="0" kern="120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F253E"/>
                        </a:solid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b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Description</a:t>
                          </a:r>
                          <a:endParaRPr lang="it-IT" b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F253E"/>
                        </a:solid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b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Adopted</a:t>
                          </a:r>
                          <a:r>
                            <a:rPr lang="it-IT" b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b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values</a:t>
                          </a:r>
                          <a:endParaRPr lang="it-IT" b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F25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343578"/>
                      </a:ext>
                    </a:extLst>
                  </a:tr>
                  <a:tr h="306002"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lvl="0"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it-IT" sz="1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l" rtl="0"/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swept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rate</a:t>
                          </a:r>
                          <a:endParaRPr lang="it-IT" sz="1700" b="0" i="0">
                            <a:solidFill>
                              <a:sysClr val="windowText" lastClr="000000"/>
                            </a:solidFill>
                            <a:latin typeface="+mn-lt"/>
                            <a:cs typeface="Posteram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</m:t>
                                </m:r>
                              </m:oMath>
                            </m:oMathPara>
                          </a14:m>
                          <a:endParaRPr lang="it-IT" sz="17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234691"/>
                      </a:ext>
                    </a:extLst>
                  </a:tr>
                  <a:tr h="306002"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it-IT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it-IT" sz="1800" b="0" i="0">
                            <a:solidFill>
                              <a:schemeClr val="tx1"/>
                            </a:solidFill>
                            <a:latin typeface="+mn-lt"/>
                            <a:cs typeface="Posteram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l" rtl="0"/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Average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number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of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removed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customers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during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string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removal</a:t>
                          </a:r>
                          <a:endParaRPr lang="it-IT" sz="1700" b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0.15 * 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5783827"/>
                      </a:ext>
                    </a:extLst>
                  </a:tr>
                  <a:tr h="306002"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sz="1800" b="0" i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Maximum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cardinality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 of the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removed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strings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 </a:t>
                          </a:r>
                          <a:endParaRPr lang="it-IT" sz="1700" b="0" i="0" u="none" strike="noStrike" noProof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0.15 * 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1749704"/>
                      </a:ext>
                    </a:extLst>
                  </a:tr>
                  <a:tr h="532178"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Distributed weight for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biased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selecting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 random,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near-dp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, far-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dp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,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near-tr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, and far-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tr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,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respectively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 </a:t>
                          </a:r>
                          <a:endParaRPr lang="it-IT" sz="1700" b="0" i="0" u="none" strike="noStrike" noProof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5, 1 ,1, 2, 2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7436735"/>
                      </a:ext>
                    </a:extLst>
                  </a:tr>
                  <a:tr h="306002"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lvl="0"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it-IT" sz="2000">
                            <a:solidFill>
                              <a:schemeClr val="tx1"/>
                            </a:solidFill>
                            <a:latin typeface="Abad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l" rtl="0"/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blink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rate</a:t>
                          </a:r>
                          <a:endParaRPr lang="it-IT" sz="1700" b="0" i="0">
                            <a:solidFill>
                              <a:sysClr val="windowText" lastClr="000000"/>
                            </a:solidFill>
                            <a:latin typeface="+mn-lt"/>
                            <a:cs typeface="Posteram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8827937"/>
                      </a:ext>
                    </a:extLst>
                  </a:tr>
                  <a:tr h="306002"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𝑛𝑒𝑎𝑟𝑒𝑠𝑡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Number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of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nearest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neighbors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considered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during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local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search</a:t>
                          </a:r>
                          <a:endParaRPr lang="it-IT" sz="1700" b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2150736"/>
                      </a:ext>
                    </a:extLst>
                  </a:tr>
                  <a:tr h="306002"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Initial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threshold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 of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deterioration</a:t>
                          </a:r>
                          <a:endParaRPr lang="it-IT" sz="1700" b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379780"/>
                      </a:ext>
                    </a:extLst>
                  </a:tr>
                  <a:tr h="306002"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it-IT" sz="18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Cooling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rate</a:t>
                          </a:r>
                          <a:endParaRPr lang="it-IT" sz="1700" b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0.999975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12043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8">
                <a:extLst>
                  <a:ext uri="{FF2B5EF4-FFF2-40B4-BE49-F238E27FC236}">
                    <a16:creationId xmlns:a16="http://schemas.microsoft.com/office/drawing/2014/main" id="{DFECCF8B-3A2C-9F5D-5C01-DEF094B0B19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85325358"/>
                  </p:ext>
                </p:extLst>
              </p:nvPr>
            </p:nvGraphicFramePr>
            <p:xfrm>
              <a:off x="676319" y="1944635"/>
              <a:ext cx="10429796" cy="3566160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2538829">
                      <a:extLst>
                        <a:ext uri="{9D8B030D-6E8A-4147-A177-3AD203B41FA5}">
                          <a16:colId xmlns:a16="http://schemas.microsoft.com/office/drawing/2014/main" val="1457000769"/>
                        </a:ext>
                      </a:extLst>
                    </a:gridCol>
                    <a:gridCol w="5909187">
                      <a:extLst>
                        <a:ext uri="{9D8B030D-6E8A-4147-A177-3AD203B41FA5}">
                          <a16:colId xmlns:a16="http://schemas.microsoft.com/office/drawing/2014/main" val="1939741220"/>
                        </a:ext>
                      </a:extLst>
                    </a:gridCol>
                    <a:gridCol w="1981780">
                      <a:extLst>
                        <a:ext uri="{9D8B030D-6E8A-4147-A177-3AD203B41FA5}">
                          <a16:colId xmlns:a16="http://schemas.microsoft.com/office/drawing/2014/main" val="44024873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sz="1800" b="0" kern="120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Parameter</a:t>
                          </a:r>
                          <a:endParaRPr lang="it-IT" sz="1800" b="0" kern="120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F253E"/>
                        </a:solid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b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Description</a:t>
                          </a:r>
                          <a:endParaRPr lang="it-IT" b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F253E"/>
                        </a:solid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b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Adopted</a:t>
                          </a:r>
                          <a:r>
                            <a:rPr lang="it-IT" b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b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values</a:t>
                          </a:r>
                          <a:endParaRPr lang="it-IT" b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F25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3435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0" t="-108333" r="-311031" b="-795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l" rtl="0"/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swept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rate</a:t>
                          </a:r>
                          <a:endParaRPr lang="it-IT" sz="1700" b="0" i="0">
                            <a:solidFill>
                              <a:sysClr val="windowText" lastClr="000000"/>
                            </a:solidFill>
                            <a:latin typeface="+mn-lt"/>
                            <a:cs typeface="Posteram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077" t="-108333" r="-615" b="-79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3469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0" t="-208333" r="-311031" b="-695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l" rtl="0"/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Average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number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of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removed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customers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during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string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removal</a:t>
                          </a:r>
                          <a:endParaRPr lang="it-IT" sz="1700" b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0.15 * 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57838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0" t="-308333" r="-311031" b="-5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Maximum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cardinality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 of the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removed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strings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 </a:t>
                          </a:r>
                          <a:endParaRPr lang="it-IT" sz="1700" b="0" i="0" u="none" strike="noStrike" noProof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0.15 * 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174970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0" t="-242574" r="-311031" b="-25346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Distributed weight for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biased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selecting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 random,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near-dp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, far-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dp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,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near-tr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, and far-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tr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, </a:t>
                          </a:r>
                          <a:r>
                            <a:rPr lang="it-IT" sz="1700" b="0" u="none" strike="noStrike" noProof="0" err="1">
                              <a:solidFill>
                                <a:sysClr val="windowText" lastClr="000000"/>
                              </a:solidFill>
                            </a:rPr>
                            <a:t>respectively</a:t>
                          </a:r>
                          <a:r>
                            <a:rPr lang="it-IT" sz="1700" b="0" u="none" strike="noStrike" noProof="0">
                              <a:solidFill>
                                <a:sysClr val="windowText" lastClr="000000"/>
                              </a:solidFill>
                            </a:rPr>
                            <a:t> </a:t>
                          </a:r>
                          <a:endParaRPr lang="it-IT" sz="1700" b="0" i="0" u="none" strike="noStrike" noProof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5, 1 ,1, 2, 2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743673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0" t="-532308" r="-311031" b="-29384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l" rtl="0"/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blink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rate</a:t>
                          </a:r>
                          <a:endParaRPr lang="it-IT" sz="1700" b="0" i="0">
                            <a:solidFill>
                              <a:sysClr val="windowText" lastClr="000000"/>
                            </a:solidFill>
                            <a:latin typeface="+mn-lt"/>
                            <a:cs typeface="Posteram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882793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0" t="-685000" r="-311031" b="-2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Number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of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nearest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neighbors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considered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during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local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search</a:t>
                          </a:r>
                          <a:endParaRPr lang="it-IT" sz="1700" b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21507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0" t="-785000" r="-311031" b="-1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Initial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threshold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 of </a:t>
                          </a: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deterioration</a:t>
                          </a:r>
                          <a:endParaRPr lang="it-IT" sz="1700" b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3797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0" t="-885000" r="-311031" b="-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err="1">
                              <a:solidFill>
                                <a:sysClr val="windowText" lastClr="000000"/>
                              </a:solidFill>
                            </a:rPr>
                            <a:t>Cooling</a:t>
                          </a:r>
                          <a:r>
                            <a:rPr lang="it-IT" sz="1700" b="0">
                              <a:solidFill>
                                <a:sysClr val="windowText" lastClr="000000"/>
                              </a:solidFill>
                            </a:rPr>
                            <a:t> rate</a:t>
                          </a:r>
                          <a:endParaRPr lang="it-IT" sz="1700" b="0">
                            <a:solidFill>
                              <a:sysClr val="windowText" lastClr="000000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0.999975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3D3D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12043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8E0A72-F890-6C76-D55A-5E74002D3B12}"/>
              </a:ext>
            </a:extLst>
          </p:cNvPr>
          <p:cNvSpPr txBox="1"/>
          <p:nvPr/>
        </p:nvSpPr>
        <p:spPr>
          <a:xfrm>
            <a:off x="587829" y="1326361"/>
            <a:ext cx="946124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Parameters used</a:t>
            </a:r>
            <a:endParaRPr lang="it-IT" sz="2400" b="1">
              <a:latin typeface="Arial Black" panose="020B0A04020102020204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7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24" y="387537"/>
            <a:ext cx="10515600" cy="1325563"/>
          </a:xfrm>
        </p:spPr>
        <p:txBody>
          <a:bodyPr rtlCol="0"/>
          <a:lstStyle>
            <a:defPPr>
              <a:defRPr lang="it-IT"/>
            </a:def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endParaRPr lang="it-IT" err="1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33</a:t>
            </a:fld>
            <a:endParaRPr lang="it-IT" altLang="zh-CN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8">
                <a:extLst>
                  <a:ext uri="{FF2B5EF4-FFF2-40B4-BE49-F238E27FC236}">
                    <a16:creationId xmlns:a16="http://schemas.microsoft.com/office/drawing/2014/main" id="{DFECCF8B-3A2C-9F5D-5C01-DEF094B0B19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05700513"/>
                  </p:ext>
                </p:extLst>
              </p:nvPr>
            </p:nvGraphicFramePr>
            <p:xfrm>
              <a:off x="676317" y="1941871"/>
              <a:ext cx="10555820" cy="2926080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2544255">
                      <a:extLst>
                        <a:ext uri="{9D8B030D-6E8A-4147-A177-3AD203B41FA5}">
                          <a16:colId xmlns:a16="http://schemas.microsoft.com/office/drawing/2014/main" val="1457000769"/>
                        </a:ext>
                      </a:extLst>
                    </a:gridCol>
                    <a:gridCol w="6029786">
                      <a:extLst>
                        <a:ext uri="{9D8B030D-6E8A-4147-A177-3AD203B41FA5}">
                          <a16:colId xmlns:a16="http://schemas.microsoft.com/office/drawing/2014/main" val="1939741220"/>
                        </a:ext>
                      </a:extLst>
                    </a:gridCol>
                    <a:gridCol w="1981779">
                      <a:extLst>
                        <a:ext uri="{9D8B030D-6E8A-4147-A177-3AD203B41FA5}">
                          <a16:colId xmlns:a16="http://schemas.microsoft.com/office/drawing/2014/main" val="440248734"/>
                        </a:ext>
                      </a:extLst>
                    </a:gridCol>
                  </a:tblGrid>
                  <a:tr h="319307"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sz="1800" b="0" kern="1200" err="1">
                              <a:solidFill>
                                <a:schemeClr val="bg1"/>
                              </a:solidFill>
                            </a:rPr>
                            <a:t>Parameter</a:t>
                          </a:r>
                          <a:endParaRPr lang="it-IT" sz="1800" b="0" kern="1200"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solidFill>
                          <a:srgbClr val="0F253E"/>
                        </a:solid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b="0" err="1">
                              <a:solidFill>
                                <a:schemeClr val="bg1"/>
                              </a:solidFill>
                            </a:rPr>
                            <a:t>Description</a:t>
                          </a:r>
                          <a:endParaRPr lang="it-IT" b="0"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solidFill>
                          <a:srgbClr val="0F253E"/>
                        </a:solid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b="0" err="1">
                              <a:solidFill>
                                <a:schemeClr val="bg1"/>
                              </a:solidFill>
                            </a:rPr>
                            <a:t>Adopted</a:t>
                          </a:r>
                          <a:r>
                            <a:rPr lang="it-IT" b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b="0" err="1">
                              <a:solidFill>
                                <a:schemeClr val="bg1"/>
                              </a:solidFill>
                            </a:rPr>
                            <a:t>values</a:t>
                          </a:r>
                          <a:endParaRPr lang="it-IT" b="0"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solidFill>
                          <a:srgbClr val="0F25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343578"/>
                      </a:ext>
                    </a:extLst>
                  </a:tr>
                  <a:tr h="306002"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𝐼𝑡𝑒𝑟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𝑖𝑚𝑝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of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iterations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without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improvement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to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perform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perturbation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it-IT" sz="1700" b="0" i="0" u="none" strike="noStrike" noProof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 *</a:t>
                          </a:r>
                          <a:r>
                            <a:rPr lang="it-IT" sz="1700" b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𝐼𝑡𝑒𝑟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endParaRPr lang="it-IT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9046140"/>
                      </a:ext>
                    </a:extLst>
                  </a:tr>
                  <a:tr h="532178"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𝐼𝑡𝑒𝑟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of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iterations</a:t>
                          </a:r>
                          <a:endParaRPr lang="it-IT" sz="1700" b="0" i="0" u="none" strike="noStrike" noProof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Specified</a:t>
                          </a: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in the </a:t>
                          </a:r>
                          <a:r>
                            <a:rPr lang="it-IT" sz="1700" b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experiments</a:t>
                          </a:r>
                          <a:endParaRPr lang="it-IT" sz="17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49197839"/>
                      </a:ext>
                    </a:extLst>
                  </a:tr>
                  <a:tr h="306002"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Minimum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 of swaps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performed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during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perturbation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it-IT" sz="1700" b="0" i="0" u="none" strike="noStrike" noProof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(3,</a:t>
                          </a:r>
                          <a:r>
                            <a:rPr lang="it-IT" sz="1700" b="0" baseline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0.1 * n)</a:t>
                          </a:r>
                          <a:endParaRPr lang="it-IT" sz="17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5126744"/>
                      </a:ext>
                    </a:extLst>
                  </a:tr>
                  <a:tr h="306002"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Maximum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of swaps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performed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during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perturbation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 </a:t>
                          </a:r>
                          <a:endParaRPr lang="it-IT" sz="1700" b="0" i="0" u="none" strike="noStrike" noProof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0.1*n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3894536"/>
                      </a:ext>
                    </a:extLst>
                  </a:tr>
                  <a:tr h="306002"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oMath>
                          </a14:m>
                          <a:r>
                            <a:rPr lang="it-IT" sz="1800" b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𝑢𝑛𝑓𝑒𝑎𝑠𝑖𝑏𝑙𝑒</m:t>
                              </m:r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𝑠𝑤𝑎𝑝𝑠</m:t>
                              </m:r>
                            </m:oMath>
                          </a14:m>
                          <a:endParaRPr lang="it-IT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of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unfeasible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swaps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encountered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 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before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stopping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perturbation</a:t>
                          </a:r>
                          <a:endParaRPr lang="it-IT" sz="1700" b="0" i="0" u="none" strike="noStrike" noProof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89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8">
                <a:extLst>
                  <a:ext uri="{FF2B5EF4-FFF2-40B4-BE49-F238E27FC236}">
                    <a16:creationId xmlns:a16="http://schemas.microsoft.com/office/drawing/2014/main" id="{DFECCF8B-3A2C-9F5D-5C01-DEF094B0B19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05700513"/>
                  </p:ext>
                </p:extLst>
              </p:nvPr>
            </p:nvGraphicFramePr>
            <p:xfrm>
              <a:off x="676317" y="1941871"/>
              <a:ext cx="10555820" cy="2926080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2544255">
                      <a:extLst>
                        <a:ext uri="{9D8B030D-6E8A-4147-A177-3AD203B41FA5}">
                          <a16:colId xmlns:a16="http://schemas.microsoft.com/office/drawing/2014/main" val="1457000769"/>
                        </a:ext>
                      </a:extLst>
                    </a:gridCol>
                    <a:gridCol w="6029786">
                      <a:extLst>
                        <a:ext uri="{9D8B030D-6E8A-4147-A177-3AD203B41FA5}">
                          <a16:colId xmlns:a16="http://schemas.microsoft.com/office/drawing/2014/main" val="1939741220"/>
                        </a:ext>
                      </a:extLst>
                    </a:gridCol>
                    <a:gridCol w="1981779">
                      <a:extLst>
                        <a:ext uri="{9D8B030D-6E8A-4147-A177-3AD203B41FA5}">
                          <a16:colId xmlns:a16="http://schemas.microsoft.com/office/drawing/2014/main" val="44024873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sz="1800" b="0" kern="1200" err="1">
                              <a:solidFill>
                                <a:schemeClr val="bg1"/>
                              </a:solidFill>
                            </a:rPr>
                            <a:t>Parameter</a:t>
                          </a:r>
                          <a:endParaRPr lang="it-IT" sz="1800" b="0" kern="1200"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solidFill>
                          <a:srgbClr val="0F253E"/>
                        </a:solid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b="0" err="1">
                              <a:solidFill>
                                <a:schemeClr val="bg1"/>
                              </a:solidFill>
                            </a:rPr>
                            <a:t>Description</a:t>
                          </a:r>
                          <a:endParaRPr lang="it-IT" b="0"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solidFill>
                          <a:srgbClr val="0F253E"/>
                        </a:solid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it-IT"/>
                          </a:defPPr>
                        </a:lstStyle>
                        <a:p>
                          <a:pPr algn="ctr" rtl="0"/>
                          <a:r>
                            <a:rPr lang="it-IT" b="0" err="1">
                              <a:solidFill>
                                <a:schemeClr val="bg1"/>
                              </a:solidFill>
                            </a:rPr>
                            <a:t>Adopted</a:t>
                          </a:r>
                          <a:r>
                            <a:rPr lang="it-IT" b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b="0" err="1">
                              <a:solidFill>
                                <a:schemeClr val="bg1"/>
                              </a:solidFill>
                            </a:rPr>
                            <a:t>values</a:t>
                          </a:r>
                          <a:endParaRPr lang="it-IT" b="0"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solidFill>
                          <a:srgbClr val="0F25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34357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9" t="-65000" r="-315072" b="-3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of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iterations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without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improvement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to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perform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perturbation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it-IT" sz="1700" b="0" i="0" u="none" strike="noStrike" noProof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3538" t="-65000" r="-615" b="-3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04614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9" t="-163366" r="-315072" b="-2316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of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iterations</a:t>
                          </a:r>
                          <a:endParaRPr lang="it-IT" sz="1700" b="0" i="0" u="none" strike="noStrike" noProof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Specified</a:t>
                          </a: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in the </a:t>
                          </a:r>
                          <a:r>
                            <a:rPr lang="it-IT" sz="1700" b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experiments</a:t>
                          </a:r>
                          <a:endParaRPr lang="it-IT" sz="17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491978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9" t="-443333" r="-315072" b="-2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Minimum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 of swaps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performed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during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perturbation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it-IT" sz="1700" b="0" i="0" u="none" strike="noStrike" noProof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3538" t="-443333" r="-615" b="-2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1267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9" t="-543333" r="-315072" b="-1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Maximum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of swaps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performed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during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perturbation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 </a:t>
                          </a:r>
                          <a:endParaRPr lang="it-IT" sz="1700" b="0" i="0" u="none" strike="noStrike" noProof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0.1*n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3894536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9" t="-386000" r="-315072" b="-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of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unfeasible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swaps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encountered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 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before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stopping</a:t>
                          </a:r>
                          <a:r>
                            <a:rPr lang="it-IT" sz="1700" b="0" u="none" strike="noStrike" noProof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it-IT" sz="1700" b="0" u="none" strike="noStrike" noProof="0" err="1">
                              <a:solidFill>
                                <a:schemeClr val="tx1"/>
                              </a:solidFill>
                            </a:rPr>
                            <a:t>perturbation</a:t>
                          </a:r>
                          <a:endParaRPr lang="it-IT" sz="1700" b="0" i="0" u="none" strike="noStrike" noProof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it-IT" sz="17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89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7D264C-6641-20D8-012A-45D9D5D73702}"/>
              </a:ext>
            </a:extLst>
          </p:cNvPr>
          <p:cNvSpPr txBox="1"/>
          <p:nvPr/>
        </p:nvSpPr>
        <p:spPr>
          <a:xfrm>
            <a:off x="587829" y="1326361"/>
            <a:ext cx="946124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Parameters used</a:t>
            </a:r>
            <a:endParaRPr lang="it-IT" sz="2400" b="1">
              <a:latin typeface="Arial Black" panose="020B0A04020102020204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70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34</a:t>
            </a:fld>
            <a:endParaRPr lang="it-IT" altLang="zh-CN" noProof="0"/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B1199C7C-A649-5E65-726E-EBACACCC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16" y="194862"/>
            <a:ext cx="11775059" cy="869910"/>
          </a:xfrm>
        </p:spPr>
        <p:txBody>
          <a:bodyPr rtlCol="0"/>
          <a:lstStyle>
            <a:defPPr>
              <a:defRPr lang="it-IT"/>
            </a:def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r>
              <a:rPr lang="it-IT">
                <a:latin typeface="Arial Black"/>
              </a:rPr>
              <a:t> – Impact of </a:t>
            </a:r>
            <a:r>
              <a:rPr lang="it-IT" err="1">
                <a:latin typeface="Arial Black"/>
              </a:rPr>
              <a:t>components</a:t>
            </a:r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F7CC05CB-7D40-055F-96F1-F977167AD8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3458356"/>
              </p:ext>
            </p:extLst>
          </p:nvPr>
        </p:nvGraphicFramePr>
        <p:xfrm>
          <a:off x="1481879" y="2671902"/>
          <a:ext cx="9228242" cy="296859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61799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547182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619261">
                  <a:extLst>
                    <a:ext uri="{9D8B030D-6E8A-4147-A177-3AD203B41FA5}">
                      <a16:colId xmlns:a16="http://schemas.microsoft.com/office/drawing/2014/main" val="440248734"/>
                    </a:ext>
                  </a:extLst>
                </a:gridCol>
              </a:tblGrid>
              <a:tr h="3465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Variant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 cost 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obtained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execution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time</a:t>
                      </a:r>
                    </a:p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(in seconds)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02511"/>
                  </a:ext>
                </a:extLst>
              </a:tr>
              <a:tr h="34650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sng" err="1">
                          <a:solidFill>
                            <a:schemeClr val="tx1"/>
                          </a:solidFill>
                        </a:rPr>
                        <a:t>SISSRs</a:t>
                      </a:r>
                      <a:endParaRPr lang="it-IT" sz="17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sng">
                          <a:solidFill>
                            <a:schemeClr val="tx1"/>
                          </a:solidFill>
                        </a:rPr>
                        <a:t>123.59</a:t>
                      </a:r>
                      <a:endParaRPr lang="it-IT" sz="17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sng">
                          <a:solidFill>
                            <a:schemeClr val="tx1"/>
                          </a:solidFill>
                        </a:rPr>
                        <a:t>250.75</a:t>
                      </a:r>
                      <a:endParaRPr lang="it-IT" sz="17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err="1">
                          <a:solidFill>
                            <a:schemeClr val="tx1"/>
                          </a:solidFill>
                        </a:rPr>
                        <a:t>SISSRs</a:t>
                      </a: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tx1"/>
                          </a:solidFill>
                        </a:rPr>
                        <a:t>without</a:t>
                      </a: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tx1"/>
                          </a:solidFill>
                        </a:rPr>
                        <a:t>local</a:t>
                      </a: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tx1"/>
                          </a:solidFill>
                        </a:rPr>
                        <a:t>search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161.86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58.77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749704"/>
                  </a:ext>
                </a:extLst>
              </a:tr>
              <a:tr h="606390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SISSRs without threshold acceptance</a:t>
                      </a:r>
                      <a:endParaRPr lang="it-IT" sz="1700" b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135.13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78.36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34650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err="1">
                          <a:solidFill>
                            <a:schemeClr val="tx1"/>
                          </a:solidFill>
                        </a:rPr>
                        <a:t>SISSRs</a:t>
                      </a: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it-IT" sz="1700" b="0" err="1">
                          <a:solidFill>
                            <a:schemeClr val="tx1"/>
                          </a:solidFill>
                        </a:rPr>
                        <a:t>without</a:t>
                      </a: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it-IT" sz="1700" b="0" err="1">
                          <a:solidFill>
                            <a:schemeClr val="tx1"/>
                          </a:solidFill>
                        </a:rPr>
                        <a:t>perturbation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122.33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275.41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SISSRs without random removal</a:t>
                      </a:r>
                      <a:endParaRPr lang="it-IT" sz="1700" b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123.37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329.75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150736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SISSRs without sweep removal</a:t>
                      </a:r>
                      <a:endParaRPr lang="it-IT" sz="1700" b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124.09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276.77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79780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2B4B51-E72E-FCAC-7856-5552A9A3F90A}"/>
              </a:ext>
            </a:extLst>
          </p:cNvPr>
          <p:cNvSpPr txBox="1"/>
          <p:nvPr/>
        </p:nvSpPr>
        <p:spPr>
          <a:xfrm>
            <a:off x="211916" y="892421"/>
            <a:ext cx="11752508" cy="14588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2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it-IT" sz="2000" b="1" err="1">
                <a:ea typeface="微软雅黑"/>
                <a:cs typeface="Posterama"/>
              </a:rPr>
              <a:t>Specifications</a:t>
            </a:r>
            <a:endParaRPr lang="it-IT" b="1"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>
                <a:ea typeface="微软雅黑"/>
                <a:cs typeface="Posterama"/>
              </a:rPr>
              <a:t>9 </a:t>
            </a:r>
            <a:r>
              <a:rPr lang="it-IT" err="1">
                <a:ea typeface="微软雅黑"/>
                <a:cs typeface="Posterama"/>
              </a:rPr>
              <a:t>instances</a:t>
            </a:r>
            <a:r>
              <a:rPr lang="it-IT">
                <a:ea typeface="微软雅黑"/>
                <a:cs typeface="Posterama"/>
              </a:rPr>
              <a:t> of 30 customers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微软雅黑"/>
                <a:cs typeface="Posterama"/>
              </a:rPr>
              <a:t>5000 </a:t>
            </a:r>
            <a:r>
              <a:rPr lang="it-IT" err="1">
                <a:ea typeface="微软雅黑"/>
                <a:cs typeface="Posterama"/>
              </a:rPr>
              <a:t>iterations</a:t>
            </a:r>
            <a:endParaRPr lang="it-IT"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11th </a:t>
            </a:r>
            <a:r>
              <a:rPr lang="it-IT" err="1">
                <a:ea typeface="+mn-lt"/>
                <a:cs typeface="+mn-lt"/>
              </a:rPr>
              <a:t>Gen</a:t>
            </a:r>
            <a:r>
              <a:rPr lang="it-IT">
                <a:ea typeface="+mn-lt"/>
                <a:cs typeface="+mn-lt"/>
              </a:rPr>
              <a:t> Intel(R) Core(TM) i7-1165G7 @2.80GHz</a:t>
            </a:r>
          </a:p>
          <a:p>
            <a:pPr>
              <a:lnSpc>
                <a:spcPct val="120000"/>
              </a:lnSpc>
            </a:pP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Observations</a:t>
            </a:r>
            <a:endParaRPr lang="it-IT" b="1">
              <a:solidFill>
                <a:srgbClr val="000000"/>
              </a:solidFill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By testing some small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instances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,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it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can be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observed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that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local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search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is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the component with the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most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impact</a:t>
            </a:r>
            <a:endParaRPr lang="it-IT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244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35</a:t>
            </a:fld>
            <a:endParaRPr lang="it-IT" altLang="zh-CN" noProof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F8AACF-1B9B-EEEC-9E56-ED63574F2E1C}"/>
              </a:ext>
            </a:extLst>
          </p:cNvPr>
          <p:cNvSpPr txBox="1"/>
          <p:nvPr/>
        </p:nvSpPr>
        <p:spPr>
          <a:xfrm>
            <a:off x="216653" y="892421"/>
            <a:ext cx="11752508" cy="39817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2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it-IT" sz="2000" b="1" err="1">
                <a:ea typeface="微软雅黑"/>
                <a:cs typeface="Posterama"/>
              </a:rPr>
              <a:t>Specifications</a:t>
            </a:r>
            <a:endParaRPr lang="it-IT" b="1"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微软雅黑"/>
                <a:cs typeface="Posterama"/>
              </a:rPr>
              <a:t>27 </a:t>
            </a:r>
            <a:r>
              <a:rPr lang="it-IT" err="1">
                <a:ea typeface="微软雅黑"/>
                <a:cs typeface="Posterama"/>
              </a:rPr>
              <a:t>instances</a:t>
            </a:r>
            <a:r>
              <a:rPr lang="it-IT">
                <a:ea typeface="微软雅黑"/>
                <a:cs typeface="Posterama"/>
              </a:rPr>
              <a:t> of 20 customers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微软雅黑"/>
                <a:cs typeface="Posterama"/>
              </a:rPr>
              <a:t>1000 </a:t>
            </a:r>
            <a:r>
              <a:rPr lang="it-IT" err="1">
                <a:ea typeface="微软雅黑"/>
                <a:cs typeface="Posterama"/>
              </a:rPr>
              <a:t>iterations</a:t>
            </a:r>
            <a:endParaRPr lang="it-IT"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err="1">
                <a:ea typeface="微软雅黑"/>
                <a:cs typeface="Posterama"/>
              </a:rPr>
              <a:t>Gurobi</a:t>
            </a:r>
            <a:r>
              <a:rPr lang="it-IT">
                <a:ea typeface="微软雅黑"/>
                <a:cs typeface="Posterama"/>
              </a:rPr>
              <a:t> </a:t>
            </a:r>
            <a:r>
              <a:rPr lang="it-IT" err="1">
                <a:ea typeface="微软雅黑"/>
                <a:cs typeface="Posterama"/>
              </a:rPr>
              <a:t>was</a:t>
            </a:r>
            <a:r>
              <a:rPr lang="it-IT">
                <a:ea typeface="微软雅黑"/>
                <a:cs typeface="Posterama"/>
              </a:rPr>
              <a:t> </a:t>
            </a:r>
            <a:r>
              <a:rPr lang="it-IT" err="1">
                <a:ea typeface="微软雅黑"/>
                <a:cs typeface="Posterama"/>
              </a:rPr>
              <a:t>used</a:t>
            </a:r>
            <a:r>
              <a:rPr lang="it-IT">
                <a:ea typeface="微软雅黑"/>
                <a:cs typeface="Posterama"/>
              </a:rPr>
              <a:t> for </a:t>
            </a:r>
            <a:r>
              <a:rPr lang="it-IT" err="1">
                <a:ea typeface="微软雅黑"/>
                <a:cs typeface="Posterama"/>
              </a:rPr>
              <a:t>comparison</a:t>
            </a:r>
            <a:endParaRPr lang="it-IT"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12th </a:t>
            </a:r>
            <a:r>
              <a:rPr lang="it-IT" err="1">
                <a:ea typeface="+mn-lt"/>
                <a:cs typeface="+mn-lt"/>
              </a:rPr>
              <a:t>Gen</a:t>
            </a:r>
            <a:r>
              <a:rPr lang="it-IT">
                <a:ea typeface="+mn-lt"/>
                <a:cs typeface="+mn-lt"/>
              </a:rPr>
              <a:t> Intel(R) Core(TM) i5-12450H @2.00 GHz</a:t>
            </a:r>
            <a:endParaRPr lang="it-IT" sz="1100"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Observations</a:t>
            </a:r>
            <a:endParaRPr lang="it-IT" b="1">
              <a:solidFill>
                <a:srgbClr val="000000"/>
              </a:solidFill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7 times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SISSRs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reached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the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same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solution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of the solver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12 times the gap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was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&lt;5%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5 times the solver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has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 </a:t>
            </a:r>
            <a:r>
              <a:rPr lang="it-IT" err="1">
                <a:solidFill>
                  <a:srgbClr val="000000"/>
                </a:solidFill>
                <a:ea typeface="+mn-lt"/>
                <a:cs typeface="+mn-lt"/>
              </a:rPr>
              <a:t>reached</a:t>
            </a:r>
            <a:r>
              <a:rPr lang="it-IT">
                <a:solidFill>
                  <a:srgbClr val="000000"/>
                </a:solidFill>
                <a:ea typeface="+mn-lt"/>
                <a:cs typeface="+mn-lt"/>
              </a:rPr>
              <a:t> the time </a:t>
            </a:r>
            <a:r>
              <a:rPr lang="it-IT" err="1">
                <a:solidFill>
                  <a:srgbClr val="000000"/>
                </a:solidFill>
                <a:ea typeface="+mn-lt"/>
                <a:cs typeface="+mn-lt"/>
              </a:rPr>
              <a:t>limit</a:t>
            </a:r>
            <a:endParaRPr lang="it-IT">
              <a:solidFill>
                <a:srgbClr val="000000"/>
              </a:solidFill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Depot in center position </a:t>
            </a:r>
            <a:r>
              <a:rPr lang="it-IT" err="1">
                <a:solidFill>
                  <a:srgbClr val="000000"/>
                </a:solidFill>
                <a:ea typeface="+mn-lt"/>
                <a:cs typeface="+mn-lt"/>
              </a:rPr>
              <a:t>encourages</a:t>
            </a:r>
            <a:r>
              <a:rPr lang="it-IT">
                <a:solidFill>
                  <a:srgbClr val="000000"/>
                </a:solidFill>
                <a:ea typeface="+mn-lt"/>
                <a:cs typeface="+mn-lt"/>
              </a:rPr>
              <a:t> the use of </a:t>
            </a:r>
            <a:r>
              <a:rPr lang="it-IT" err="1">
                <a:solidFill>
                  <a:srgbClr val="000000"/>
                </a:solidFill>
                <a:ea typeface="+mn-lt"/>
                <a:cs typeface="+mn-lt"/>
              </a:rPr>
              <a:t>drones</a:t>
            </a:r>
            <a:endParaRPr lang="it-IT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When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depot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is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not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in center position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instances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appear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harder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to solve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The gap from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which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SISSRs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starts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has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a large range of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values</a:t>
            </a:r>
            <a:endParaRPr lang="it-IT">
              <a:solidFill>
                <a:srgbClr val="000000"/>
              </a:solidFill>
              <a:ea typeface="微软雅黑"/>
              <a:cs typeface="Posterama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DC7A8AF-D5A6-31F8-75EF-FA846B599001}"/>
              </a:ext>
            </a:extLst>
          </p:cNvPr>
          <p:cNvSpPr txBox="1">
            <a:spLocks/>
          </p:cNvSpPr>
          <p:nvPr/>
        </p:nvSpPr>
        <p:spPr>
          <a:xfrm>
            <a:off x="211916" y="194862"/>
            <a:ext cx="11775059" cy="869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r>
              <a:rPr lang="it-IT">
                <a:latin typeface="Arial Black"/>
              </a:rPr>
              <a:t> – Small </a:t>
            </a:r>
            <a:r>
              <a:rPr lang="it-IT" err="1">
                <a:latin typeface="Arial Black"/>
              </a:rPr>
              <a:t>instances</a:t>
            </a:r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76E41C9-CE7C-46F1-8FD4-25162200EF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200928"/>
              </p:ext>
            </p:extLst>
          </p:nvPr>
        </p:nvGraphicFramePr>
        <p:xfrm>
          <a:off x="216653" y="4234165"/>
          <a:ext cx="11752508" cy="1920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12943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1224504">
                  <a:extLst>
                    <a:ext uri="{9D8B030D-6E8A-4147-A177-3AD203B41FA5}">
                      <a16:colId xmlns:a16="http://schemas.microsoft.com/office/drawing/2014/main" val="3488874442"/>
                    </a:ext>
                  </a:extLst>
                </a:gridCol>
                <a:gridCol w="1239806">
                  <a:extLst>
                    <a:ext uri="{9D8B030D-6E8A-4147-A177-3AD203B41FA5}">
                      <a16:colId xmlns:a16="http://schemas.microsoft.com/office/drawing/2014/main" val="2615416511"/>
                    </a:ext>
                  </a:extLst>
                </a:gridCol>
                <a:gridCol w="1224642">
                  <a:extLst>
                    <a:ext uri="{9D8B030D-6E8A-4147-A177-3AD203B41FA5}">
                      <a16:colId xmlns:a16="http://schemas.microsoft.com/office/drawing/2014/main" val="1029112317"/>
                    </a:ext>
                  </a:extLst>
                </a:gridCol>
                <a:gridCol w="1753809">
                  <a:extLst>
                    <a:ext uri="{9D8B030D-6E8A-4147-A177-3AD203B41FA5}">
                      <a16:colId xmlns:a16="http://schemas.microsoft.com/office/drawing/2014/main" val="3519647777"/>
                    </a:ext>
                  </a:extLst>
                </a:gridCol>
                <a:gridCol w="1121942">
                  <a:extLst>
                    <a:ext uri="{9D8B030D-6E8A-4147-A177-3AD203B41FA5}">
                      <a16:colId xmlns:a16="http://schemas.microsoft.com/office/drawing/2014/main" val="1562154922"/>
                    </a:ext>
                  </a:extLst>
                </a:gridCol>
                <a:gridCol w="1635422">
                  <a:extLst>
                    <a:ext uri="{9D8B030D-6E8A-4147-A177-3AD203B41FA5}">
                      <a16:colId xmlns:a16="http://schemas.microsoft.com/office/drawing/2014/main" val="2617305753"/>
                    </a:ext>
                  </a:extLst>
                </a:gridCol>
                <a:gridCol w="1312941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926499">
                  <a:extLst>
                    <a:ext uri="{9D8B030D-6E8A-4147-A177-3AD203B41FA5}">
                      <a16:colId xmlns:a16="http://schemas.microsoft.com/office/drawing/2014/main" val="440248734"/>
                    </a:ext>
                  </a:extLst>
                </a:gridCol>
              </a:tblGrid>
              <a:tr h="3465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Instance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Cost solver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SISSRs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gap from solver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Initial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solution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gap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Solver 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execution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time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SISSRs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execution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time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#drone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eligible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customers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#customers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served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by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drones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 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#trucks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used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02511"/>
                  </a:ext>
                </a:extLst>
              </a:tr>
              <a:tr h="34650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20-c-0-c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71.75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sng">
                          <a:solidFill>
                            <a:schemeClr val="tx1"/>
                          </a:solidFill>
                        </a:rPr>
                        <a:t>0.00%</a:t>
                      </a:r>
                      <a:endParaRPr lang="it-IT" sz="17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2.93%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3600.00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31.18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15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8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20-c-0-e</a:t>
                      </a:r>
                      <a:endParaRPr lang="it-IT" sz="1700" b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146.07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sng">
                          <a:solidFill>
                            <a:schemeClr val="tx1"/>
                          </a:solidFill>
                        </a:rPr>
                        <a:t>0.00%</a:t>
                      </a:r>
                      <a:endParaRPr lang="it-IT" sz="17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0.31%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3600.00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36.54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749704"/>
                  </a:ext>
                </a:extLst>
              </a:tr>
              <a:tr h="34650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20-c-0-r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87.03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13.22%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61.42%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3600.00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27.84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269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481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36</a:t>
            </a:fld>
            <a:endParaRPr lang="it-IT" altLang="zh-CN" noProof="0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76E41C9-CE7C-46F1-8FD4-25162200EF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4179348"/>
              </p:ext>
            </p:extLst>
          </p:nvPr>
        </p:nvGraphicFramePr>
        <p:xfrm>
          <a:off x="215950" y="961539"/>
          <a:ext cx="11751498" cy="51005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11931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1224504">
                  <a:extLst>
                    <a:ext uri="{9D8B030D-6E8A-4147-A177-3AD203B41FA5}">
                      <a16:colId xmlns:a16="http://schemas.microsoft.com/office/drawing/2014/main" val="3488874442"/>
                    </a:ext>
                  </a:extLst>
                </a:gridCol>
                <a:gridCol w="1239806">
                  <a:extLst>
                    <a:ext uri="{9D8B030D-6E8A-4147-A177-3AD203B41FA5}">
                      <a16:colId xmlns:a16="http://schemas.microsoft.com/office/drawing/2014/main" val="2615416511"/>
                    </a:ext>
                  </a:extLst>
                </a:gridCol>
                <a:gridCol w="1224642">
                  <a:extLst>
                    <a:ext uri="{9D8B030D-6E8A-4147-A177-3AD203B41FA5}">
                      <a16:colId xmlns:a16="http://schemas.microsoft.com/office/drawing/2014/main" val="1029112317"/>
                    </a:ext>
                  </a:extLst>
                </a:gridCol>
                <a:gridCol w="1784047">
                  <a:extLst>
                    <a:ext uri="{9D8B030D-6E8A-4147-A177-3AD203B41FA5}">
                      <a16:colId xmlns:a16="http://schemas.microsoft.com/office/drawing/2014/main" val="3519647777"/>
                    </a:ext>
                  </a:extLst>
                </a:gridCol>
                <a:gridCol w="1091706">
                  <a:extLst>
                    <a:ext uri="{9D8B030D-6E8A-4147-A177-3AD203B41FA5}">
                      <a16:colId xmlns:a16="http://schemas.microsoft.com/office/drawing/2014/main" val="1562154922"/>
                    </a:ext>
                  </a:extLst>
                </a:gridCol>
                <a:gridCol w="1635422">
                  <a:extLst>
                    <a:ext uri="{9D8B030D-6E8A-4147-A177-3AD203B41FA5}">
                      <a16:colId xmlns:a16="http://schemas.microsoft.com/office/drawing/2014/main" val="2617305753"/>
                    </a:ext>
                  </a:extLst>
                </a:gridCol>
                <a:gridCol w="1312941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926499">
                  <a:extLst>
                    <a:ext uri="{9D8B030D-6E8A-4147-A177-3AD203B41FA5}">
                      <a16:colId xmlns:a16="http://schemas.microsoft.com/office/drawing/2014/main" val="440248734"/>
                    </a:ext>
                  </a:extLst>
                </a:gridCol>
              </a:tblGrid>
              <a:tr h="3465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Instance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Cost solver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SISSRs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gap from solver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Initial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solution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gap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Solver 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execution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time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SISSRs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execution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time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#drone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eligible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customers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#customers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served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by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drones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 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#trucks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used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02511"/>
                  </a:ext>
                </a:extLst>
              </a:tr>
              <a:tr h="34650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20-c-1-c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13.12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sng">
                          <a:solidFill>
                            <a:schemeClr val="tx1"/>
                          </a:solidFill>
                        </a:rPr>
                        <a:t>0.00%</a:t>
                      </a:r>
                      <a:endParaRPr lang="it-IT" sz="17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340.17%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0.20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12.37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772882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20-c-1-e</a:t>
                      </a:r>
                      <a:endParaRPr lang="it-IT" sz="1700" b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98.98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72.75%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79.51%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3600.00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50.77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906969"/>
                  </a:ext>
                </a:extLst>
              </a:tr>
              <a:tr h="34650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20-c-1-r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52.11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sng">
                          <a:solidFill>
                            <a:schemeClr val="tx1"/>
                          </a:solidFill>
                        </a:rPr>
                        <a:t>0.00%</a:t>
                      </a:r>
                      <a:endParaRPr lang="it-IT" sz="17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53.42%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8.71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8.73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17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9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1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20-c-2-c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67.04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sng">
                          <a:solidFill>
                            <a:schemeClr val="tx1"/>
                          </a:solidFill>
                        </a:rPr>
                        <a:t>0.00%</a:t>
                      </a:r>
                      <a:endParaRPr lang="it-IT" sz="17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1.72%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345.95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13.59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749704"/>
                  </a:ext>
                </a:extLst>
              </a:tr>
              <a:tr h="376140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20-c-2-e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105.34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53.80%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54.35%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2488.70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60.70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34650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20-c-2-r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81.73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2.02%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2.02%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3600.00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17.24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20-r-0-c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79.37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4.35%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26.24%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4.05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6.45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150736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20-r-0-e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98.92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145.77%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145.90%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10.74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25.25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920664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20-r-0-r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94.23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48.08%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111.41%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1.09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20.01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630120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20-r-1-c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34.42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sng">
                          <a:solidFill>
                            <a:schemeClr val="tx1"/>
                          </a:solidFill>
                        </a:rPr>
                        <a:t>0.00%</a:t>
                      </a:r>
                      <a:endParaRPr lang="it-IT" sz="17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sng">
                          <a:solidFill>
                            <a:schemeClr val="tx1"/>
                          </a:solidFill>
                        </a:rPr>
                        <a:t>0.00%</a:t>
                      </a:r>
                      <a:endParaRPr lang="it-IT" sz="17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0.57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10.94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924693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20-r-1-e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119.19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89.80%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92.00%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0.26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43.98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168332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20-r-1-r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87.52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20.79%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20.79%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3.35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5.68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136978"/>
                  </a:ext>
                </a:extLst>
              </a:tr>
            </a:tbl>
          </a:graphicData>
        </a:graphic>
      </p:graphicFrame>
      <p:sp>
        <p:nvSpPr>
          <p:cNvPr id="2" name="Titolo 2">
            <a:extLst>
              <a:ext uri="{FF2B5EF4-FFF2-40B4-BE49-F238E27FC236}">
                <a16:creationId xmlns:a16="http://schemas.microsoft.com/office/drawing/2014/main" id="{52DA2674-DAD2-6BED-336F-BA84F523755A}"/>
              </a:ext>
            </a:extLst>
          </p:cNvPr>
          <p:cNvSpPr txBox="1">
            <a:spLocks/>
          </p:cNvSpPr>
          <p:nvPr/>
        </p:nvSpPr>
        <p:spPr>
          <a:xfrm>
            <a:off x="211916" y="194862"/>
            <a:ext cx="11775059" cy="869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r>
              <a:rPr lang="it-IT">
                <a:latin typeface="Arial Black"/>
              </a:rPr>
              <a:t> – Small </a:t>
            </a:r>
            <a:r>
              <a:rPr lang="it-IT" err="1">
                <a:latin typeface="Arial Black"/>
              </a:rPr>
              <a:t>instances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429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37</a:t>
            </a:fld>
            <a:endParaRPr lang="it-IT" altLang="zh-CN" noProof="0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76E41C9-CE7C-46F1-8FD4-25162200EF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1716549"/>
              </p:ext>
            </p:extLst>
          </p:nvPr>
        </p:nvGraphicFramePr>
        <p:xfrm>
          <a:off x="215950" y="961540"/>
          <a:ext cx="11751495" cy="50749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11931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1224504">
                  <a:extLst>
                    <a:ext uri="{9D8B030D-6E8A-4147-A177-3AD203B41FA5}">
                      <a16:colId xmlns:a16="http://schemas.microsoft.com/office/drawing/2014/main" val="3488874442"/>
                    </a:ext>
                  </a:extLst>
                </a:gridCol>
                <a:gridCol w="1239806">
                  <a:extLst>
                    <a:ext uri="{9D8B030D-6E8A-4147-A177-3AD203B41FA5}">
                      <a16:colId xmlns:a16="http://schemas.microsoft.com/office/drawing/2014/main" val="2615416511"/>
                    </a:ext>
                  </a:extLst>
                </a:gridCol>
                <a:gridCol w="1096272">
                  <a:extLst>
                    <a:ext uri="{9D8B030D-6E8A-4147-A177-3AD203B41FA5}">
                      <a16:colId xmlns:a16="http://schemas.microsoft.com/office/drawing/2014/main" val="1029112317"/>
                    </a:ext>
                  </a:extLst>
                </a:gridCol>
                <a:gridCol w="1833113">
                  <a:extLst>
                    <a:ext uri="{9D8B030D-6E8A-4147-A177-3AD203B41FA5}">
                      <a16:colId xmlns:a16="http://schemas.microsoft.com/office/drawing/2014/main" val="3519647777"/>
                    </a:ext>
                  </a:extLst>
                </a:gridCol>
                <a:gridCol w="1171007">
                  <a:extLst>
                    <a:ext uri="{9D8B030D-6E8A-4147-A177-3AD203B41FA5}">
                      <a16:colId xmlns:a16="http://schemas.microsoft.com/office/drawing/2014/main" val="1562154922"/>
                    </a:ext>
                  </a:extLst>
                </a:gridCol>
                <a:gridCol w="1635422">
                  <a:extLst>
                    <a:ext uri="{9D8B030D-6E8A-4147-A177-3AD203B41FA5}">
                      <a16:colId xmlns:a16="http://schemas.microsoft.com/office/drawing/2014/main" val="2617305753"/>
                    </a:ext>
                  </a:extLst>
                </a:gridCol>
                <a:gridCol w="1312941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926499">
                  <a:extLst>
                    <a:ext uri="{9D8B030D-6E8A-4147-A177-3AD203B41FA5}">
                      <a16:colId xmlns:a16="http://schemas.microsoft.com/office/drawing/2014/main" val="440248734"/>
                    </a:ext>
                  </a:extLst>
                </a:gridCol>
              </a:tblGrid>
              <a:tr h="3465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Instance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Cost solver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SISSRs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gap from solver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Initial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solution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gap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Solver 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execution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time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SISSRs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execution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time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#drone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eligible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customers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#customers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served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by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drones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 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#trucks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used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02511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20-r-2-c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26.20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204.42%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204.42%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0.14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6.17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499483"/>
                  </a:ext>
                </a:extLst>
              </a:tr>
              <a:tr h="34650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20-r-2-e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92.52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145.70%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208.20%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45.42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21.45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10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7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20-r-2-r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86.46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83.82%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86.62%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3.21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11.46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749704"/>
                  </a:ext>
                </a:extLst>
              </a:tr>
              <a:tr h="343201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20-rc-0-c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76.80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4.87%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23.39%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4.99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7.73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34650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20-rc-0-e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109.39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65.35%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70.08%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11.67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24.42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20-rc-0-r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92.59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56.59%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56.59%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3.37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28.85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150736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20-rc-1-c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33.48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sng">
                          <a:solidFill>
                            <a:schemeClr val="tx1"/>
                          </a:solidFill>
                        </a:rPr>
                        <a:t>0.00%</a:t>
                      </a:r>
                      <a:endParaRPr lang="it-IT" sz="17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3.66%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0.54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11.44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920664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20-rc-1-e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107.90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60.47%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96.87%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2.00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41.18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630120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20-rc-1-r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70.86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23.58%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37.51%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38.33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5.74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924693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20-rc-2-c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48.76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2.08%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2.08%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1.89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8.89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168332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20-rc-2-e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93.59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98.66%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99.40%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111.24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31.91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136978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20-rc-2-r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89.23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0.93%%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37.63%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196.93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10.80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625628"/>
                  </a:ext>
                </a:extLst>
              </a:tr>
            </a:tbl>
          </a:graphicData>
        </a:graphic>
      </p:graphicFrame>
      <p:sp>
        <p:nvSpPr>
          <p:cNvPr id="2" name="Titolo 2">
            <a:extLst>
              <a:ext uri="{FF2B5EF4-FFF2-40B4-BE49-F238E27FC236}">
                <a16:creationId xmlns:a16="http://schemas.microsoft.com/office/drawing/2014/main" id="{9E56957B-47CA-0769-A810-907BBFDDE512}"/>
              </a:ext>
            </a:extLst>
          </p:cNvPr>
          <p:cNvSpPr txBox="1">
            <a:spLocks/>
          </p:cNvSpPr>
          <p:nvPr/>
        </p:nvSpPr>
        <p:spPr>
          <a:xfrm>
            <a:off x="211916" y="194862"/>
            <a:ext cx="11775059" cy="869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r>
              <a:rPr lang="it-IT">
                <a:latin typeface="Arial Black"/>
              </a:rPr>
              <a:t> – Small </a:t>
            </a:r>
            <a:r>
              <a:rPr lang="it-IT" err="1">
                <a:latin typeface="Arial Black"/>
              </a:rPr>
              <a:t>instances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7829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38</a:t>
            </a:fld>
            <a:endParaRPr lang="it-IT" altLang="zh-CN" noProof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ECF9ACD-EE3A-1C50-F1F8-2951D67FA498}"/>
              </a:ext>
            </a:extLst>
          </p:cNvPr>
          <p:cNvSpPr txBox="1">
            <a:spLocks/>
          </p:cNvSpPr>
          <p:nvPr/>
        </p:nvSpPr>
        <p:spPr>
          <a:xfrm>
            <a:off x="211916" y="194862"/>
            <a:ext cx="11775059" cy="869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r>
              <a:rPr lang="it-IT">
                <a:latin typeface="Arial Black"/>
              </a:rPr>
              <a:t> – Medium </a:t>
            </a:r>
            <a:r>
              <a:rPr lang="it-IT" err="1">
                <a:latin typeface="Arial Black"/>
              </a:rPr>
              <a:t>instances</a:t>
            </a:r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44BCBE6-F0BD-05BE-C2A0-A8B515C76CE8}"/>
              </a:ext>
            </a:extLst>
          </p:cNvPr>
          <p:cNvSpPr txBox="1"/>
          <p:nvPr/>
        </p:nvSpPr>
        <p:spPr>
          <a:xfrm>
            <a:off x="216653" y="892421"/>
            <a:ext cx="11770322" cy="32685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2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it-IT" sz="2000" b="1" err="1">
                <a:ea typeface="微软雅黑"/>
                <a:cs typeface="Posterama"/>
              </a:rPr>
              <a:t>Specifications</a:t>
            </a:r>
            <a:endParaRPr lang="it-IT" b="1"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微软雅黑"/>
                <a:cs typeface="Posterama"/>
              </a:rPr>
              <a:t>9 </a:t>
            </a:r>
            <a:r>
              <a:rPr lang="it-IT" err="1">
                <a:ea typeface="微软雅黑"/>
                <a:cs typeface="Posterama"/>
              </a:rPr>
              <a:t>instances</a:t>
            </a:r>
            <a:r>
              <a:rPr lang="it-IT">
                <a:ea typeface="微软雅黑"/>
                <a:cs typeface="Posterama"/>
              </a:rPr>
              <a:t> of 50 customers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微软雅黑"/>
                <a:cs typeface="Posterama"/>
              </a:rPr>
              <a:t>1000 </a:t>
            </a:r>
            <a:r>
              <a:rPr lang="it-IT" err="1">
                <a:ea typeface="微软雅黑"/>
                <a:cs typeface="Posterama"/>
              </a:rPr>
              <a:t>iterations</a:t>
            </a:r>
            <a:endParaRPr lang="it-IT"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10 </a:t>
            </a:r>
            <a:r>
              <a:rPr lang="it-IT" err="1">
                <a:ea typeface="+mn-lt"/>
                <a:cs typeface="+mn-lt"/>
              </a:rPr>
              <a:t>repetitions</a:t>
            </a:r>
            <a:r>
              <a:rPr lang="it-IT">
                <a:ea typeface="+mn-lt"/>
                <a:cs typeface="+mn-lt"/>
              </a:rPr>
              <a:t> for </a:t>
            </a:r>
            <a:r>
              <a:rPr lang="it-IT" err="1">
                <a:ea typeface="+mn-lt"/>
                <a:cs typeface="+mn-lt"/>
              </a:rPr>
              <a:t>each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instance</a:t>
            </a:r>
            <a:endParaRPr lang="it-IT"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12th </a:t>
            </a:r>
            <a:r>
              <a:rPr lang="it-IT" err="1">
                <a:ea typeface="+mn-lt"/>
                <a:cs typeface="+mn-lt"/>
              </a:rPr>
              <a:t>Gen</a:t>
            </a:r>
            <a:r>
              <a:rPr lang="it-IT">
                <a:ea typeface="+mn-lt"/>
                <a:cs typeface="+mn-lt"/>
              </a:rPr>
              <a:t> Intel(R) Core(TM) i5-12450H @2.00 GHz</a:t>
            </a:r>
            <a:endParaRPr lang="it-IT" sz="1100"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Observations</a:t>
            </a: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SISSRs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seems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to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have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consistent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performances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as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the gap from the best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solution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found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with the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heuristic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is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 on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average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&lt;8%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Depot in center position </a:t>
            </a:r>
            <a:r>
              <a:rPr lang="it-IT" err="1">
                <a:solidFill>
                  <a:srgbClr val="000000"/>
                </a:solidFill>
                <a:ea typeface="+mn-lt"/>
                <a:cs typeface="+mn-lt"/>
              </a:rPr>
              <a:t>encourages</a:t>
            </a:r>
            <a:r>
              <a:rPr lang="it-IT">
                <a:solidFill>
                  <a:srgbClr val="000000"/>
                </a:solidFill>
                <a:ea typeface="+mn-lt"/>
                <a:cs typeface="+mn-lt"/>
              </a:rPr>
              <a:t> the use of </a:t>
            </a:r>
            <a:r>
              <a:rPr lang="it-IT" err="1">
                <a:solidFill>
                  <a:srgbClr val="000000"/>
                </a:solidFill>
                <a:ea typeface="+mn-lt"/>
                <a:cs typeface="+mn-lt"/>
              </a:rPr>
              <a:t>drones</a:t>
            </a:r>
            <a:endParaRPr lang="it-IT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When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depot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is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not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in center position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instances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appear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harder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to solve</a:t>
            </a:r>
          </a:p>
          <a:p>
            <a:pPr>
              <a:lnSpc>
                <a:spcPct val="120000"/>
              </a:lnSpc>
            </a:pPr>
            <a:endParaRPr lang="it-IT" b="1">
              <a:solidFill>
                <a:srgbClr val="000000"/>
              </a:solidFill>
              <a:ea typeface="微软雅黑"/>
              <a:cs typeface="Posterama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8390427-77A9-638D-092A-FEF411B393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286557"/>
              </p:ext>
            </p:extLst>
          </p:nvPr>
        </p:nvGraphicFramePr>
        <p:xfrm>
          <a:off x="205619" y="3384715"/>
          <a:ext cx="11790055" cy="254507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03688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1647976">
                  <a:extLst>
                    <a:ext uri="{9D8B030D-6E8A-4147-A177-3AD203B41FA5}">
                      <a16:colId xmlns:a16="http://schemas.microsoft.com/office/drawing/2014/main" val="3488874442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2615416511"/>
                    </a:ext>
                  </a:extLst>
                </a:gridCol>
                <a:gridCol w="1133926">
                  <a:extLst>
                    <a:ext uri="{9D8B030D-6E8A-4147-A177-3AD203B41FA5}">
                      <a16:colId xmlns:a16="http://schemas.microsoft.com/office/drawing/2014/main" val="1029112317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3519647777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2617305753"/>
                    </a:ext>
                  </a:extLst>
                </a:gridCol>
                <a:gridCol w="191300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1032419">
                  <a:extLst>
                    <a:ext uri="{9D8B030D-6E8A-4147-A177-3AD203B41FA5}">
                      <a16:colId xmlns:a16="http://schemas.microsoft.com/office/drawing/2014/main" val="440248734"/>
                    </a:ext>
                  </a:extLst>
                </a:gridCol>
              </a:tblGrid>
              <a:tr h="6047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Instance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Best cost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found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gap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initial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gap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 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execution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time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#drone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eligible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customers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#customers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served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by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drones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 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#trucks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used</a:t>
                      </a:r>
                      <a:endParaRPr lang="it-IT" sz="1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02511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lvl="0" algn="l" rtl="0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50-c-1-c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84.00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0.25%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17.47%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60.75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42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rtl="0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16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rtl="0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2</a:t>
                      </a:r>
                      <a:endParaRPr lang="it-IT" sz="1700" b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50-c-1-e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133.57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4.17%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31.67%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169.40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749704"/>
                  </a:ext>
                </a:extLst>
              </a:tr>
              <a:tr h="533396">
                <a:tc>
                  <a:txBody>
                    <a:bodyPr/>
                    <a:lstStyle/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50-c-1-r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152.16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0.31%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20.93%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82.26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50-r-1-c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179.89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1.63%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16.91%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39.76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rtl="0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50-r-1-e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216.97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5.50%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35.66%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75.53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it-IT" sz="17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150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126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39</a:t>
            </a:fld>
            <a:endParaRPr lang="it-IT" altLang="zh-CN" noProof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8390427-77A9-638D-092A-FEF411B393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1772613"/>
              </p:ext>
            </p:extLst>
          </p:nvPr>
        </p:nvGraphicFramePr>
        <p:xfrm>
          <a:off x="211916" y="1446790"/>
          <a:ext cx="11790055" cy="201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03688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1647976">
                  <a:extLst>
                    <a:ext uri="{9D8B030D-6E8A-4147-A177-3AD203B41FA5}">
                      <a16:colId xmlns:a16="http://schemas.microsoft.com/office/drawing/2014/main" val="3488874442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2615416511"/>
                    </a:ext>
                  </a:extLst>
                </a:gridCol>
                <a:gridCol w="1133926">
                  <a:extLst>
                    <a:ext uri="{9D8B030D-6E8A-4147-A177-3AD203B41FA5}">
                      <a16:colId xmlns:a16="http://schemas.microsoft.com/office/drawing/2014/main" val="1029112317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3519647777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2617305753"/>
                    </a:ext>
                  </a:extLst>
                </a:gridCol>
                <a:gridCol w="191300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1032419">
                  <a:extLst>
                    <a:ext uri="{9D8B030D-6E8A-4147-A177-3AD203B41FA5}">
                      <a16:colId xmlns:a16="http://schemas.microsoft.com/office/drawing/2014/main" val="440248734"/>
                    </a:ext>
                  </a:extLst>
                </a:gridCol>
              </a:tblGrid>
              <a:tr h="6047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Instance</a:t>
                      </a:r>
                      <a:endParaRPr lang="it-IT" sz="17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Best cost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found</a:t>
                      </a:r>
                      <a:endParaRPr lang="it-IT" sz="17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gap</a:t>
                      </a: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initial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gap</a:t>
                      </a: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 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execution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time</a:t>
                      </a: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#drone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eligible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customers</a:t>
                      </a: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#customers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served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by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drones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#trucks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used</a:t>
                      </a:r>
                      <a:endParaRPr lang="it-IT" sz="17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02511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50-r-1-r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235.62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2.37%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16.76%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55.32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50-rc-1-c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124.98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7.87%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25.94%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44.74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749704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50-rc-1-e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201.62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18.68%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58.87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50-rc-1-r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173.16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14.85%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89.18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</a:tbl>
          </a:graphicData>
        </a:graphic>
      </p:graphicFrame>
      <p:sp>
        <p:nvSpPr>
          <p:cNvPr id="3" name="Titolo 2">
            <a:extLst>
              <a:ext uri="{FF2B5EF4-FFF2-40B4-BE49-F238E27FC236}">
                <a16:creationId xmlns:a16="http://schemas.microsoft.com/office/drawing/2014/main" id="{3ECF9ACD-EE3A-1C50-F1F8-2951D67FA498}"/>
              </a:ext>
            </a:extLst>
          </p:cNvPr>
          <p:cNvSpPr txBox="1">
            <a:spLocks/>
          </p:cNvSpPr>
          <p:nvPr/>
        </p:nvSpPr>
        <p:spPr>
          <a:xfrm>
            <a:off x="211916" y="194862"/>
            <a:ext cx="11775059" cy="869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r>
              <a:rPr lang="it-IT">
                <a:latin typeface="Arial Black"/>
              </a:rPr>
              <a:t> – Medium </a:t>
            </a:r>
            <a:r>
              <a:rPr lang="it-IT" err="1">
                <a:latin typeface="Arial Black"/>
              </a:rPr>
              <a:t>instances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65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" y="507076"/>
            <a:ext cx="9765539" cy="1115434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/>
              <a:t>MILP </a:t>
            </a:r>
            <a:r>
              <a:rPr lang="it-IT">
                <a:latin typeface="Arial Black"/>
              </a:rPr>
              <a:t>–</a:t>
            </a:r>
            <a:r>
              <a:rPr lang="it-IT"/>
              <a:t> </a:t>
            </a:r>
            <a:r>
              <a:rPr lang="it-IT" err="1"/>
              <a:t>Decision</a:t>
            </a:r>
            <a:r>
              <a:rPr lang="it-IT"/>
              <a:t> </a:t>
            </a:r>
            <a:r>
              <a:rPr lang="it-IT" err="1"/>
              <a:t>Variables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8D270A1-E316-9DFD-824B-83FFEAC791B1}"/>
                  </a:ext>
                </a:extLst>
              </p:cNvPr>
              <p:cNvSpPr txBox="1"/>
              <p:nvPr/>
            </p:nvSpPr>
            <p:spPr>
              <a:xfrm>
                <a:off x="577995" y="1641573"/>
                <a:ext cx="10394805" cy="371351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t-IT" sz="2400" dirty="0">
                    <a:solidFill>
                      <a:schemeClr val="tx1"/>
                    </a:solidFill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: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binary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variables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equal</a:t>
                </a:r>
                <a:r>
                  <a:rPr lang="it-IT" sz="2400" dirty="0">
                    <a:solidFill>
                      <a:schemeClr val="tx1"/>
                    </a:solidFill>
                  </a:rPr>
                  <a:t> to 1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if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node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is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reached</a:t>
                </a:r>
                <a:r>
                  <a:rPr lang="it-IT" sz="2400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(</m:t>
                    </m:r>
                    <m:r>
                      <m:rPr>
                        <m:sty m:val="p"/>
                      </m:rPr>
                      <a:rPr lang="it-IT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it-IT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it-IT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by the trucks, 0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otherwise</a:t>
                </a:r>
                <a:r>
                  <a:rPr lang="it-IT" sz="2400" dirty="0">
                    <a:solidFill>
                      <a:schemeClr val="tx1"/>
                    </a:solidFill>
                  </a:rPr>
                  <a:t>;</a:t>
                </a:r>
                <a:endParaRPr lang="it-IT" sz="24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sz="2400" dirty="0">
                    <a:solidFill>
                      <a:schemeClr val="tx1"/>
                    </a:solidFill>
                  </a:rPr>
                  <a:t>•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: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binary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variables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equal</a:t>
                </a:r>
                <a:r>
                  <a:rPr lang="it-IT" sz="2400" dirty="0">
                    <a:solidFill>
                      <a:schemeClr val="tx1"/>
                    </a:solidFill>
                  </a:rPr>
                  <a:t> to 1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if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node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it-IT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is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visited</a:t>
                </a:r>
                <a:r>
                  <a:rPr lang="it-IT" sz="2400" dirty="0">
                    <a:solidFill>
                      <a:schemeClr val="tx1"/>
                    </a:solidFill>
                  </a:rPr>
                  <a:t> (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served</a:t>
                </a:r>
                <a:r>
                  <a:rPr lang="it-IT" sz="2400" dirty="0">
                    <a:solidFill>
                      <a:schemeClr val="tx1"/>
                    </a:solidFill>
                  </a:rPr>
                  <a:t>) by drone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, 0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otherwise</a:t>
                </a:r>
                <a:r>
                  <a:rPr lang="it-IT" sz="2400" dirty="0">
                    <a:solidFill>
                      <a:schemeClr val="tx1"/>
                    </a:solidFill>
                  </a:rPr>
                  <a:t>; </a:t>
                </a:r>
                <a:endParaRPr lang="it-IT" sz="24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sz="2400" dirty="0">
                    <a:solidFill>
                      <a:schemeClr val="tx1"/>
                    </a:solidFill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: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continuous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variables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specifying</a:t>
                </a:r>
                <a:r>
                  <a:rPr lang="it-IT" sz="2400" dirty="0">
                    <a:solidFill>
                      <a:schemeClr val="tx1"/>
                    </a:solidFill>
                  </a:rPr>
                  <a:t> the cumulative weight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that</a:t>
                </a:r>
                <a:r>
                  <a:rPr lang="it-IT" sz="2400" dirty="0">
                    <a:solidFill>
                      <a:schemeClr val="tx1"/>
                    </a:solidFill>
                  </a:rPr>
                  <a:t> a truck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has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delivered</a:t>
                </a:r>
                <a:r>
                  <a:rPr lang="it-IT" sz="2400" dirty="0">
                    <a:solidFill>
                      <a:schemeClr val="tx1"/>
                    </a:solidFill>
                  </a:rPr>
                  <a:t> up to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node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it-IT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along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its</a:t>
                </a:r>
                <a:r>
                  <a:rPr lang="it-IT" sz="2400" dirty="0">
                    <a:solidFill>
                      <a:schemeClr val="tx1"/>
                    </a:solidFill>
                  </a:rPr>
                  <a:t> 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path</a:t>
                </a:r>
                <a:r>
                  <a:rPr lang="it-IT" sz="2400" dirty="0">
                    <a:solidFill>
                      <a:schemeClr val="tx1"/>
                    </a:solidFill>
                  </a:rPr>
                  <a:t>; </a:t>
                </a:r>
                <a:endParaRPr lang="it-IT" sz="24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sz="2400" dirty="0">
                    <a:solidFill>
                      <a:schemeClr val="tx1"/>
                    </a:solidFill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: non-negative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variables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representing</a:t>
                </a:r>
                <a:r>
                  <a:rPr lang="it-IT" sz="2400" dirty="0">
                    <a:solidFill>
                      <a:schemeClr val="tx1"/>
                    </a:solidFill>
                  </a:rPr>
                  <a:t> the cumulative duration of the truck tour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at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node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after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passing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through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node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(</m:t>
                    </m:r>
                    <m:r>
                      <m:rPr>
                        <m:sty m:val="p"/>
                      </m:rPr>
                      <a:rPr lang="it-IT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it-IT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it-IT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 </a:t>
                </a:r>
                <a:endParaRPr lang="it-IT" sz="24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8D270A1-E316-9DFD-824B-83FFEAC79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95" y="1641573"/>
                <a:ext cx="10394805" cy="3713517"/>
              </a:xfrm>
              <a:prstGeom prst="rect">
                <a:avLst/>
              </a:prstGeom>
              <a:blipFill>
                <a:blip r:embed="rId3"/>
                <a:stretch>
                  <a:fillRect l="-938" r="-293" b="-32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870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40</a:t>
            </a:fld>
            <a:endParaRPr lang="it-IT" altLang="zh-CN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C3634B-47E6-7B99-9A59-BD1BA77B415C}"/>
              </a:ext>
            </a:extLst>
          </p:cNvPr>
          <p:cNvSpPr txBox="1"/>
          <p:nvPr/>
        </p:nvSpPr>
        <p:spPr>
          <a:xfrm>
            <a:off x="398165" y="1197750"/>
            <a:ext cx="10796004" cy="4939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200">
                <a:ea typeface="微软雅黑"/>
                <a:cs typeface="Posterama"/>
              </a:rPr>
              <a:t>A </a:t>
            </a:r>
            <a:r>
              <a:rPr lang="it-IT" sz="2200" err="1">
                <a:ea typeface="微软雅黑"/>
                <a:cs typeface="Posterama"/>
              </a:rPr>
              <a:t>sensitivity</a:t>
            </a:r>
            <a:r>
              <a:rPr lang="it-IT" sz="2200">
                <a:ea typeface="微软雅黑"/>
                <a:cs typeface="Posterama"/>
              </a:rPr>
              <a:t> test </a:t>
            </a:r>
            <a:r>
              <a:rPr lang="it-IT" sz="2200" err="1">
                <a:ea typeface="微软雅黑"/>
                <a:cs typeface="Posterama"/>
              </a:rPr>
              <a:t>was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conducted</a:t>
            </a:r>
            <a:r>
              <a:rPr lang="it-IT" sz="2200">
                <a:ea typeface="微软雅黑"/>
                <a:cs typeface="Posterama"/>
              </a:rPr>
              <a:t> to study, with </a:t>
            </a:r>
            <a:r>
              <a:rPr lang="it-IT" sz="2200" err="1">
                <a:ea typeface="微软雅黑"/>
                <a:cs typeface="Posterama"/>
              </a:rPr>
              <a:t>which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b="1" err="1">
                <a:ea typeface="微软雅黑"/>
                <a:cs typeface="Posterama"/>
              </a:rPr>
              <a:t>parameters</a:t>
            </a:r>
            <a:r>
              <a:rPr lang="it-IT" sz="2200">
                <a:ea typeface="微软雅黑"/>
                <a:cs typeface="Posterama"/>
              </a:rPr>
              <a:t>, the </a:t>
            </a:r>
            <a:r>
              <a:rPr lang="it-IT" sz="2200" err="1">
                <a:ea typeface="微软雅黑"/>
                <a:cs typeface="Posterama"/>
              </a:rPr>
              <a:t>usage</a:t>
            </a:r>
            <a:r>
              <a:rPr lang="it-IT" sz="2200">
                <a:ea typeface="微软雅黑"/>
                <a:cs typeface="Posterama"/>
              </a:rPr>
              <a:t> of the </a:t>
            </a:r>
            <a:r>
              <a:rPr lang="it-IT" sz="2200" err="1">
                <a:ea typeface="微软雅黑"/>
                <a:cs typeface="Posterama"/>
              </a:rPr>
              <a:t>drones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leaded</a:t>
            </a:r>
            <a:r>
              <a:rPr lang="it-IT" sz="2200">
                <a:ea typeface="微软雅黑"/>
                <a:cs typeface="Posterama"/>
              </a:rPr>
              <a:t> to </a:t>
            </a:r>
            <a:r>
              <a:rPr lang="it-IT" sz="2200" b="1" err="1">
                <a:ea typeface="微软雅黑"/>
                <a:cs typeface="Posterama"/>
              </a:rPr>
              <a:t>greater</a:t>
            </a:r>
            <a:r>
              <a:rPr lang="it-IT" sz="2200" b="1">
                <a:ea typeface="微软雅黑"/>
                <a:cs typeface="Posterama"/>
              </a:rPr>
              <a:t> cost </a:t>
            </a:r>
            <a:r>
              <a:rPr lang="it-IT" sz="2200" b="1" err="1">
                <a:ea typeface="微软雅黑"/>
                <a:cs typeface="Posterama"/>
              </a:rPr>
              <a:t>reduction</a:t>
            </a:r>
            <a:endParaRPr lang="it-IT" sz="2200" b="1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200">
                <a:ea typeface="微软雅黑"/>
                <a:cs typeface="Posterama"/>
              </a:rPr>
              <a:t>A </a:t>
            </a:r>
            <a:r>
              <a:rPr lang="it-IT" sz="2200" b="1" err="1">
                <a:ea typeface="微软雅黑"/>
                <a:cs typeface="Posterama"/>
              </a:rPr>
              <a:t>decision</a:t>
            </a:r>
            <a:r>
              <a:rPr lang="it-IT" sz="2200" b="1">
                <a:ea typeface="微软雅黑"/>
                <a:cs typeface="Posterama"/>
              </a:rPr>
              <a:t> </a:t>
            </a:r>
            <a:r>
              <a:rPr lang="it-IT" sz="2200" b="1" err="1">
                <a:ea typeface="微软雅黑"/>
                <a:cs typeface="Posterama"/>
              </a:rPr>
              <a:t>tree</a:t>
            </a:r>
            <a:r>
              <a:rPr lang="it-IT" sz="2200" b="1">
                <a:ea typeface="微软雅黑"/>
                <a:cs typeface="Posterama"/>
              </a:rPr>
              <a:t> </a:t>
            </a:r>
            <a:r>
              <a:rPr lang="it-IT" sz="2200" b="1" err="1">
                <a:ea typeface="微软雅黑"/>
                <a:cs typeface="Posterama"/>
              </a:rPr>
              <a:t>regressor</a:t>
            </a:r>
            <a:r>
              <a:rPr lang="it-IT" sz="2200" b="1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was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trained</a:t>
            </a:r>
            <a:r>
              <a:rPr lang="it-IT" sz="2200">
                <a:ea typeface="微软雅黑"/>
                <a:cs typeface="Posterama"/>
              </a:rPr>
              <a:t> with </a:t>
            </a:r>
            <a:r>
              <a:rPr lang="it-IT" sz="2200" err="1">
                <a:ea typeface="微软雅黑"/>
                <a:cs typeface="Posterama"/>
              </a:rPr>
              <a:t>this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aim</a:t>
            </a:r>
            <a:r>
              <a:rPr lang="it-IT" sz="2200">
                <a:ea typeface="微软雅黑"/>
                <a:cs typeface="Posterama"/>
              </a:rPr>
              <a:t> on a dataset of 300 </a:t>
            </a:r>
            <a:r>
              <a:rPr lang="it-IT" sz="2200" err="1">
                <a:ea typeface="微软雅黑"/>
                <a:cs typeface="Posterama"/>
              </a:rPr>
              <a:t>newly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generated</a:t>
            </a:r>
            <a:r>
              <a:rPr lang="it-IT" sz="2200">
                <a:ea typeface="微软雅黑"/>
                <a:cs typeface="Posterama"/>
              </a:rPr>
              <a:t> </a:t>
            </a:r>
            <a:r>
              <a:rPr lang="it-IT" sz="2200" err="1">
                <a:ea typeface="微软雅黑"/>
                <a:cs typeface="Posterama"/>
              </a:rPr>
              <a:t>instances</a:t>
            </a:r>
            <a:endParaRPr lang="it-IT" sz="2200"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200">
                <a:ea typeface="微软雅黑"/>
                <a:cs typeface="Posterama"/>
              </a:rPr>
              <a:t>The </a:t>
            </a:r>
            <a:r>
              <a:rPr lang="it-IT" sz="2200" err="1">
                <a:ea typeface="微软雅黑"/>
                <a:cs typeface="Posterama"/>
              </a:rPr>
              <a:t>chosen</a:t>
            </a:r>
            <a:r>
              <a:rPr lang="it-IT" sz="2200">
                <a:ea typeface="微软雅黑"/>
                <a:cs typeface="Posterama"/>
              </a:rPr>
              <a:t> features </a:t>
            </a:r>
            <a:r>
              <a:rPr lang="it-IT" sz="2200" err="1">
                <a:ea typeface="微软雅黑"/>
                <a:cs typeface="Posterama"/>
              </a:rPr>
              <a:t>were</a:t>
            </a:r>
            <a:r>
              <a:rPr lang="it-IT" sz="2200">
                <a:ea typeface="微软雅黑"/>
                <a:cs typeface="Posterama"/>
              </a:rPr>
              <a:t>: the </a:t>
            </a:r>
            <a:r>
              <a:rPr lang="it-IT" sz="2200" err="1">
                <a:ea typeface="微软雅黑"/>
                <a:cs typeface="Posterama"/>
              </a:rPr>
              <a:t>number</a:t>
            </a:r>
            <a:r>
              <a:rPr lang="it-IT" sz="2200">
                <a:ea typeface="微软雅黑"/>
                <a:cs typeface="Posterama"/>
              </a:rPr>
              <a:t> of customers (range [10,100]), the </a:t>
            </a:r>
            <a:r>
              <a:rPr lang="it-IT" sz="2200" err="1">
                <a:ea typeface="微软雅黑"/>
                <a:cs typeface="Posterama"/>
              </a:rPr>
              <a:t>grid</a:t>
            </a:r>
            <a:r>
              <a:rPr lang="it-IT" sz="2200">
                <a:ea typeface="微软雅黑"/>
                <a:cs typeface="Posterama"/>
              </a:rPr>
              <a:t> size (range [20,40]), the </a:t>
            </a:r>
            <a:r>
              <a:rPr lang="it-IT" sz="2200" err="1">
                <a:ea typeface="微软雅黑"/>
                <a:cs typeface="Posterama"/>
              </a:rPr>
              <a:t>number</a:t>
            </a:r>
            <a:r>
              <a:rPr lang="it-IT" sz="2200">
                <a:ea typeface="微软雅黑"/>
                <a:cs typeface="Posterama"/>
              </a:rPr>
              <a:t> of </a:t>
            </a:r>
            <a:r>
              <a:rPr lang="it-IT" sz="2200" err="1">
                <a:ea typeface="微软雅黑"/>
                <a:cs typeface="Posterama"/>
              </a:rPr>
              <a:t>drones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available</a:t>
            </a:r>
            <a:r>
              <a:rPr lang="it-IT" sz="2200">
                <a:ea typeface="微软雅黑"/>
                <a:cs typeface="Posterama"/>
              </a:rPr>
              <a:t> (range [1,20]), the hours of </a:t>
            </a:r>
            <a:r>
              <a:rPr lang="it-IT" sz="2200" err="1">
                <a:ea typeface="微软雅黑"/>
                <a:cs typeface="Posterama"/>
              </a:rPr>
              <a:t>battery</a:t>
            </a:r>
            <a:r>
              <a:rPr lang="it-IT" sz="2200">
                <a:ea typeface="微软雅黑"/>
                <a:cs typeface="Posterama"/>
              </a:rPr>
              <a:t> endurance of the drone (range [0.25, 1.00]) and the cost rate </a:t>
            </a:r>
            <a:r>
              <a:rPr lang="it-IT" sz="2200" err="1">
                <a:ea typeface="微软雅黑"/>
                <a:cs typeface="Posterama"/>
              </a:rPr>
              <a:t>between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drones</a:t>
            </a:r>
            <a:r>
              <a:rPr lang="it-IT" sz="2200">
                <a:ea typeface="微软雅黑"/>
                <a:cs typeface="Posterama"/>
              </a:rPr>
              <a:t> and trucks (range [10,50])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200">
                <a:ea typeface="微软雅黑"/>
                <a:cs typeface="Posterama"/>
              </a:rPr>
              <a:t>The </a:t>
            </a:r>
            <a:r>
              <a:rPr lang="it-IT" sz="2200" err="1">
                <a:ea typeface="微软雅黑"/>
                <a:cs typeface="Posterama"/>
              </a:rPr>
              <a:t>other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parameters</a:t>
            </a:r>
            <a:r>
              <a:rPr lang="it-IT" sz="2200">
                <a:ea typeface="微软雅黑"/>
                <a:cs typeface="Posterama"/>
              </a:rPr>
              <a:t> (</a:t>
            </a:r>
            <a:r>
              <a:rPr lang="it-IT" sz="2200" b="1">
                <a:ea typeface="微软雅黑"/>
                <a:cs typeface="Posterama"/>
              </a:rPr>
              <a:t>speeds</a:t>
            </a:r>
            <a:r>
              <a:rPr lang="it-IT" sz="2200">
                <a:ea typeface="微软雅黑"/>
                <a:cs typeface="Posterama"/>
              </a:rPr>
              <a:t>, </a:t>
            </a:r>
            <a:r>
              <a:rPr lang="it-IT" sz="2200" b="1" err="1">
                <a:ea typeface="微软雅黑"/>
                <a:cs typeface="Posterama"/>
              </a:rPr>
              <a:t>capacities</a:t>
            </a:r>
            <a:r>
              <a:rPr lang="it-IT" sz="2200">
                <a:ea typeface="微软雅黑"/>
                <a:cs typeface="Posterama"/>
              </a:rPr>
              <a:t> and </a:t>
            </a:r>
            <a:r>
              <a:rPr lang="it-IT" sz="2200" b="1">
                <a:ea typeface="微软雅黑"/>
                <a:cs typeface="Posterama"/>
              </a:rPr>
              <a:t>time </a:t>
            </a:r>
            <a:r>
              <a:rPr lang="it-IT" sz="2200" b="1" err="1">
                <a:ea typeface="微软雅黑"/>
                <a:cs typeface="Posterama"/>
              </a:rPr>
              <a:t>limits</a:t>
            </a:r>
            <a:r>
              <a:rPr lang="it-IT" sz="2200">
                <a:ea typeface="微软雅黑"/>
                <a:cs typeface="Posterama"/>
              </a:rPr>
              <a:t>) </a:t>
            </a:r>
            <a:r>
              <a:rPr lang="it-IT" sz="2200" err="1">
                <a:ea typeface="微软雅黑"/>
                <a:cs typeface="Posterama"/>
              </a:rPr>
              <a:t>were</a:t>
            </a:r>
            <a:r>
              <a:rPr lang="it-IT" sz="2200">
                <a:ea typeface="微软雅黑"/>
                <a:cs typeface="Posterama"/>
              </a:rPr>
              <a:t> </a:t>
            </a:r>
            <a:r>
              <a:rPr lang="it-IT" sz="2200" err="1">
                <a:ea typeface="微软雅黑"/>
                <a:cs typeface="Posterama"/>
              </a:rPr>
              <a:t>kept</a:t>
            </a:r>
            <a:r>
              <a:rPr lang="it-IT" sz="2200">
                <a:ea typeface="微软雅黑"/>
                <a:cs typeface="Posterama"/>
              </a:rPr>
              <a:t> </a:t>
            </a:r>
            <a:r>
              <a:rPr lang="it-IT" sz="2200" err="1">
                <a:ea typeface="微软雅黑"/>
                <a:cs typeface="Posterama"/>
              </a:rPr>
              <a:t>constant</a:t>
            </a:r>
            <a:r>
              <a:rPr lang="it-IT" sz="2200">
                <a:ea typeface="微软雅黑"/>
                <a:cs typeface="Posterama"/>
              </a:rPr>
              <a:t> for </a:t>
            </a:r>
            <a:r>
              <a:rPr lang="it-IT" sz="2200" err="1">
                <a:ea typeface="微软雅黑"/>
                <a:cs typeface="Posterama"/>
              </a:rPr>
              <a:t>each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instance</a:t>
            </a:r>
            <a:endParaRPr lang="it-IT" sz="2200"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2200">
                <a:ea typeface="微软雅黑"/>
                <a:cs typeface="Posterama"/>
              </a:rPr>
              <a:t>The </a:t>
            </a:r>
            <a:r>
              <a:rPr lang="it-IT" sz="2200" b="1" err="1">
                <a:ea typeface="微软雅黑"/>
                <a:cs typeface="Posterama"/>
              </a:rPr>
              <a:t>dependent</a:t>
            </a:r>
            <a:r>
              <a:rPr lang="it-IT" sz="2200" b="1">
                <a:ea typeface="微软雅黑"/>
                <a:cs typeface="Posterama"/>
              </a:rPr>
              <a:t> </a:t>
            </a:r>
            <a:r>
              <a:rPr lang="it-IT" sz="2200" b="1" err="1">
                <a:ea typeface="微软雅黑"/>
                <a:cs typeface="Posterama"/>
              </a:rPr>
              <a:t>variable</a:t>
            </a:r>
            <a:r>
              <a:rPr lang="it-IT" sz="2200" b="1">
                <a:ea typeface="微软雅黑"/>
                <a:cs typeface="Posterama"/>
              </a:rPr>
              <a:t> </a:t>
            </a:r>
            <a:r>
              <a:rPr lang="it-IT" sz="2200">
                <a:ea typeface="微软雅黑"/>
                <a:cs typeface="Posterama"/>
              </a:rPr>
              <a:t>’’</a:t>
            </a:r>
            <a:r>
              <a:rPr lang="it-IT" sz="2200" err="1">
                <a:ea typeface="微软雅黑"/>
                <a:cs typeface="Posterama"/>
              </a:rPr>
              <a:t>saving</a:t>
            </a:r>
            <a:r>
              <a:rPr lang="it-IT" sz="2200">
                <a:ea typeface="微软雅黑"/>
                <a:cs typeface="Posterama"/>
              </a:rPr>
              <a:t> cost’’ </a:t>
            </a:r>
            <a:r>
              <a:rPr lang="it-IT" sz="2200" err="1">
                <a:ea typeface="微软雅黑"/>
                <a:cs typeface="Posterama"/>
              </a:rPr>
              <a:t>was</a:t>
            </a:r>
            <a:r>
              <a:rPr lang="it-IT" sz="2200">
                <a:ea typeface="微软雅黑"/>
                <a:cs typeface="Posterama"/>
              </a:rPr>
              <a:t> the </a:t>
            </a:r>
            <a:r>
              <a:rPr lang="it-IT" sz="2200" err="1">
                <a:ea typeface="微软雅黑"/>
                <a:cs typeface="Posterama"/>
              </a:rPr>
              <a:t>difference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between</a:t>
            </a:r>
            <a:r>
              <a:rPr lang="it-IT" sz="2200">
                <a:ea typeface="微软雅黑"/>
                <a:cs typeface="Posterama"/>
              </a:rPr>
              <a:t> the cost of the </a:t>
            </a:r>
            <a:r>
              <a:rPr lang="it-IT" sz="2200" err="1">
                <a:ea typeface="微软雅黑"/>
                <a:cs typeface="Posterama"/>
              </a:rPr>
              <a:t>solution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b="1">
                <a:ea typeface="微软雅黑"/>
                <a:cs typeface="Posterama"/>
              </a:rPr>
              <a:t>with</a:t>
            </a:r>
            <a:r>
              <a:rPr lang="it-IT" sz="2200">
                <a:ea typeface="微软雅黑"/>
                <a:cs typeface="Posterama"/>
              </a:rPr>
              <a:t> and </a:t>
            </a:r>
            <a:r>
              <a:rPr lang="it-IT" sz="2200" b="1" err="1">
                <a:ea typeface="微软雅黑"/>
                <a:cs typeface="Posterama"/>
              </a:rPr>
              <a:t>without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b="1" err="1">
                <a:ea typeface="微软雅黑"/>
                <a:cs typeface="Posterama"/>
              </a:rPr>
              <a:t>drones</a:t>
            </a:r>
            <a:r>
              <a:rPr lang="it-IT" sz="2200">
                <a:ea typeface="微软雅黑"/>
                <a:cs typeface="Posterama"/>
              </a:rPr>
              <a:t> </a:t>
            </a:r>
            <a:r>
              <a:rPr lang="it-IT" sz="2200" err="1">
                <a:ea typeface="微软雅黑"/>
                <a:cs typeface="Posterama"/>
              </a:rPr>
              <a:t>available</a:t>
            </a:r>
            <a:r>
              <a:rPr lang="it-IT" sz="2200">
                <a:ea typeface="微软雅黑"/>
                <a:cs typeface="Posterama"/>
              </a:rPr>
              <a:t> (</a:t>
            </a:r>
            <a:r>
              <a:rPr lang="it-IT" sz="2200" err="1">
                <a:ea typeface="微软雅黑"/>
                <a:cs typeface="Posterama"/>
              </a:rPr>
              <a:t>computed</a:t>
            </a:r>
            <a:r>
              <a:rPr lang="it-IT" sz="2200">
                <a:ea typeface="微软雅黑"/>
                <a:cs typeface="Posterama"/>
              </a:rPr>
              <a:t> with </a:t>
            </a:r>
            <a:r>
              <a:rPr lang="it-IT" sz="2200" err="1">
                <a:ea typeface="微软雅黑"/>
                <a:cs typeface="Posterama"/>
              </a:rPr>
              <a:t>SISSRs</a:t>
            </a:r>
            <a:r>
              <a:rPr lang="it-IT" sz="2200">
                <a:ea typeface="+mn-lt"/>
                <a:cs typeface="+mn-lt"/>
              </a:rPr>
              <a:t>)</a:t>
            </a:r>
            <a:endParaRPr lang="it-IT" sz="2200">
              <a:ea typeface="微软雅黑"/>
              <a:cs typeface="Posterama"/>
            </a:endParaRP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0D899123-419C-FB22-F3D4-65BD66992C1C}"/>
              </a:ext>
            </a:extLst>
          </p:cNvPr>
          <p:cNvSpPr txBox="1">
            <a:spLocks/>
          </p:cNvSpPr>
          <p:nvPr/>
        </p:nvSpPr>
        <p:spPr>
          <a:xfrm>
            <a:off x="211916" y="194862"/>
            <a:ext cx="11775059" cy="869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r>
              <a:rPr lang="it-IT">
                <a:latin typeface="Arial Black"/>
              </a:rPr>
              <a:t> – </a:t>
            </a:r>
            <a:r>
              <a:rPr lang="it-IT" err="1">
                <a:latin typeface="Arial Black"/>
              </a:rPr>
              <a:t>Sensitivity</a:t>
            </a:r>
            <a:r>
              <a:rPr lang="it-IT">
                <a:latin typeface="Arial Black"/>
              </a:rPr>
              <a:t> </a:t>
            </a:r>
            <a:r>
              <a:rPr lang="it-IT" err="1">
                <a:latin typeface="Arial Black"/>
              </a:rPr>
              <a:t>analysis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353BF3-B065-2395-56D0-3F78A9D8E719}"/>
              </a:ext>
            </a:extLst>
          </p:cNvPr>
          <p:cNvSpPr txBox="1"/>
          <p:nvPr/>
        </p:nvSpPr>
        <p:spPr>
          <a:xfrm>
            <a:off x="216653" y="892423"/>
            <a:ext cx="11752508" cy="39817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2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it-IT" sz="2000" b="1" err="1">
                <a:ea typeface="微软雅黑"/>
                <a:cs typeface="Posterama"/>
              </a:rPr>
              <a:t>Specifications</a:t>
            </a:r>
            <a:endParaRPr lang="it-IT" b="1"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微软雅黑"/>
                <a:cs typeface="Posterama"/>
              </a:rPr>
              <a:t>300 </a:t>
            </a:r>
            <a:r>
              <a:rPr lang="it-IT" err="1">
                <a:ea typeface="微软雅黑"/>
                <a:cs typeface="Posterama"/>
              </a:rPr>
              <a:t>instances</a:t>
            </a:r>
            <a:r>
              <a:rPr lang="it-IT">
                <a:ea typeface="微软雅黑"/>
                <a:cs typeface="Posterama"/>
              </a:rPr>
              <a:t>, </a:t>
            </a:r>
            <a:r>
              <a:rPr lang="it-IT"/>
              <a:t>300 </a:t>
            </a:r>
            <a:r>
              <a:rPr lang="it-IT" err="1"/>
              <a:t>iterations</a:t>
            </a:r>
            <a:r>
              <a:rPr lang="it-IT"/>
              <a:t> for </a:t>
            </a:r>
            <a:r>
              <a:rPr lang="it-IT" err="1"/>
              <a:t>each</a:t>
            </a:r>
            <a:r>
              <a:rPr lang="it-IT"/>
              <a:t> </a:t>
            </a:r>
            <a:r>
              <a:rPr lang="it-IT" err="1"/>
              <a:t>instance</a:t>
            </a:r>
            <a:r>
              <a:rPr lang="it-IT"/>
              <a:t> (</a:t>
            </a:r>
            <a:r>
              <a:rPr lang="it-IT" err="1"/>
              <a:t>both</a:t>
            </a:r>
            <a:r>
              <a:rPr lang="it-IT"/>
              <a:t> with and </a:t>
            </a:r>
            <a:r>
              <a:rPr lang="it-IT" err="1"/>
              <a:t>without</a:t>
            </a:r>
            <a:r>
              <a:rPr lang="it-IT"/>
              <a:t> </a:t>
            </a:r>
            <a:r>
              <a:rPr lang="it-IT" err="1"/>
              <a:t>drones</a:t>
            </a:r>
            <a:r>
              <a:rPr lang="it-IT"/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Max </a:t>
            </a:r>
            <a:r>
              <a:rPr lang="it-IT" err="1">
                <a:ea typeface="+mn-lt"/>
                <a:cs typeface="+mn-lt"/>
              </a:rPr>
              <a:t>tree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depth</a:t>
            </a:r>
            <a:r>
              <a:rPr lang="it-IT">
                <a:ea typeface="+mn-lt"/>
                <a:cs typeface="+mn-lt"/>
              </a:rPr>
              <a:t>: 4, min n° of samples per </a:t>
            </a:r>
            <a:r>
              <a:rPr lang="it-IT" err="1">
                <a:ea typeface="+mn-lt"/>
                <a:cs typeface="+mn-lt"/>
              </a:rPr>
              <a:t>leaf</a:t>
            </a:r>
            <a:r>
              <a:rPr lang="it-IT">
                <a:ea typeface="+mn-lt"/>
                <a:cs typeface="+mn-lt"/>
              </a:rPr>
              <a:t>: 10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12th </a:t>
            </a:r>
            <a:r>
              <a:rPr lang="it-IT" err="1">
                <a:ea typeface="+mn-lt"/>
                <a:cs typeface="+mn-lt"/>
              </a:rPr>
              <a:t>Gen</a:t>
            </a:r>
            <a:r>
              <a:rPr lang="it-IT">
                <a:ea typeface="+mn-lt"/>
                <a:cs typeface="+mn-lt"/>
              </a:rPr>
              <a:t> Intel(R) Core(TM) i5-12450H @2.00 GHz</a:t>
            </a:r>
            <a:endParaRPr lang="it-IT" sz="1100"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endParaRPr lang="it-IT" sz="2000" b="1">
              <a:solidFill>
                <a:srgbClr val="000000"/>
              </a:solidFill>
              <a:ea typeface="微软雅黑"/>
              <a:cs typeface="Posterama"/>
            </a:endParaRPr>
          </a:p>
          <a:p>
            <a:pPr>
              <a:lnSpc>
                <a:spcPct val="120000"/>
              </a:lnSpc>
            </a:pPr>
            <a:r>
              <a:rPr lang="it-IT" sz="2000" b="1" err="1">
                <a:solidFill>
                  <a:srgbClr val="000000"/>
                </a:solidFill>
                <a:ea typeface="微软雅黑"/>
                <a:cs typeface="Posterama"/>
              </a:rPr>
              <a:t>Observations</a:t>
            </a:r>
            <a:endParaRPr lang="it-IT" b="1">
              <a:solidFill>
                <a:srgbClr val="000000"/>
              </a:solidFill>
              <a:ea typeface="微软雅黑"/>
              <a:cs typeface="Posteram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The endurance of the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drones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'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batteries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seems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 to be the 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most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important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parameter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to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guarantee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a good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advantage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 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using</a:t>
            </a:r>
            <a:r>
              <a:rPr lang="it-IT">
                <a:solidFill>
                  <a:srgbClr val="000000"/>
                </a:solidFill>
                <a:ea typeface="微软雅黑"/>
                <a:cs typeface="Posterama"/>
              </a:rPr>
              <a:t> </a:t>
            </a:r>
            <a:r>
              <a:rPr lang="it-IT" err="1">
                <a:solidFill>
                  <a:srgbClr val="000000"/>
                </a:solidFill>
                <a:ea typeface="微软雅黑"/>
                <a:cs typeface="Posterama"/>
              </a:rPr>
              <a:t>drones</a:t>
            </a:r>
            <a:endParaRPr lang="it-IT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41</a:t>
            </a:fld>
            <a:endParaRPr lang="it-IT" altLang="zh-CN" noProof="0"/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E7D24CF4-296F-8B05-14D5-639623048A06}"/>
              </a:ext>
            </a:extLst>
          </p:cNvPr>
          <p:cNvSpPr txBox="1">
            <a:spLocks/>
          </p:cNvSpPr>
          <p:nvPr/>
        </p:nvSpPr>
        <p:spPr>
          <a:xfrm>
            <a:off x="211916" y="194862"/>
            <a:ext cx="11775059" cy="869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r>
              <a:rPr lang="it-IT">
                <a:latin typeface="Arial Black"/>
              </a:rPr>
              <a:t> – </a:t>
            </a:r>
            <a:r>
              <a:rPr lang="it-IT" err="1">
                <a:latin typeface="Arial Black"/>
              </a:rPr>
              <a:t>Sensitivity</a:t>
            </a:r>
            <a:r>
              <a:rPr lang="it-IT">
                <a:latin typeface="Arial Black"/>
              </a:rPr>
              <a:t> </a:t>
            </a:r>
            <a:r>
              <a:rPr lang="it-IT" err="1">
                <a:latin typeface="Arial Black"/>
              </a:rPr>
              <a:t>analysis</a:t>
            </a:r>
            <a:endParaRPr lang="it-IT"/>
          </a:p>
        </p:txBody>
      </p:sp>
      <p:pic>
        <p:nvPicPr>
          <p:cNvPr id="13" name="Immagine 12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3DE745A6-B364-AC69-B626-8046A57D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5964"/>
            <a:ext cx="12173593" cy="33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61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42</a:t>
            </a:fld>
            <a:endParaRPr lang="it-IT" altLang="zh-CN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1B37F0-BF55-B8A3-92F3-4A0672B3D575}"/>
              </a:ext>
            </a:extLst>
          </p:cNvPr>
          <p:cNvSpPr txBox="1"/>
          <p:nvPr/>
        </p:nvSpPr>
        <p:spPr>
          <a:xfrm>
            <a:off x="211916" y="1172926"/>
            <a:ext cx="114725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ea typeface="+mn-lt"/>
                <a:cs typeface="+mn-lt"/>
              </a:rPr>
              <a:t>The </a:t>
            </a:r>
            <a:r>
              <a:rPr lang="it-IT" sz="2000" b="1" dirty="0">
                <a:ea typeface="+mn-lt"/>
                <a:cs typeface="+mn-lt"/>
              </a:rPr>
              <a:t>relative </a:t>
            </a:r>
            <a:r>
              <a:rPr lang="it-IT" sz="2000" b="1" dirty="0" err="1">
                <a:ea typeface="+mn-lt"/>
                <a:cs typeface="+mn-lt"/>
              </a:rPr>
              <a:t>importance</a:t>
            </a:r>
            <a:r>
              <a:rPr lang="it-IT" sz="2000" b="1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was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computed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as</a:t>
            </a:r>
            <a:r>
              <a:rPr lang="it-IT" sz="2000" dirty="0">
                <a:ea typeface="+mn-lt"/>
                <a:cs typeface="+mn-lt"/>
              </a:rPr>
              <a:t> the </a:t>
            </a:r>
            <a:r>
              <a:rPr lang="it-IT" sz="2000" b="1" dirty="0" err="1">
                <a:ea typeface="+mn-lt"/>
                <a:cs typeface="+mn-lt"/>
              </a:rPr>
              <a:t>normalized</a:t>
            </a:r>
            <a:r>
              <a:rPr lang="it-IT" sz="2000" b="1" dirty="0">
                <a:ea typeface="+mn-lt"/>
                <a:cs typeface="+mn-lt"/>
              </a:rPr>
              <a:t> </a:t>
            </a:r>
            <a:r>
              <a:rPr lang="it-IT" sz="2000" b="1" dirty="0" err="1">
                <a:ea typeface="+mn-lt"/>
                <a:cs typeface="+mn-lt"/>
              </a:rPr>
              <a:t>total</a:t>
            </a:r>
            <a:r>
              <a:rPr lang="it-IT" sz="2000" b="1" dirty="0">
                <a:ea typeface="+mn-lt"/>
                <a:cs typeface="+mn-lt"/>
              </a:rPr>
              <a:t> </a:t>
            </a:r>
            <a:r>
              <a:rPr lang="it-IT" sz="2000" b="1" dirty="0" err="1">
                <a:ea typeface="+mn-lt"/>
                <a:cs typeface="+mn-lt"/>
              </a:rPr>
              <a:t>reduction</a:t>
            </a:r>
            <a:r>
              <a:rPr lang="it-IT" sz="2000" b="1" dirty="0">
                <a:ea typeface="+mn-lt"/>
                <a:cs typeface="+mn-lt"/>
              </a:rPr>
              <a:t> </a:t>
            </a:r>
            <a:r>
              <a:rPr lang="it-IT" sz="2000" dirty="0">
                <a:ea typeface="+mn-lt"/>
                <a:cs typeface="+mn-lt"/>
              </a:rPr>
              <a:t>of </a:t>
            </a:r>
            <a:r>
              <a:rPr lang="it-IT" sz="2000" b="1" dirty="0" err="1">
                <a:ea typeface="+mn-lt"/>
                <a:cs typeface="+mn-lt"/>
              </a:rPr>
              <a:t>impurity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across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all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splits</a:t>
            </a:r>
            <a:r>
              <a:rPr lang="it-IT" sz="2000" dirty="0">
                <a:ea typeface="+mn-lt"/>
                <a:cs typeface="+mn-lt"/>
              </a:rPr>
              <a:t>.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The more important parameter tends to drive the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higher impact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on cost saving.</a:t>
            </a:r>
            <a:r>
              <a:rPr lang="en-US" sz="2000" dirty="0"/>
              <a:t> </a:t>
            </a:r>
            <a:endParaRPr lang="it-IT" sz="2000" dirty="0">
              <a:ea typeface="+mn-lt"/>
              <a:cs typeface="+mn-lt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4FD5DA2-F617-283C-B4D4-1719B768695E}"/>
              </a:ext>
            </a:extLst>
          </p:cNvPr>
          <p:cNvSpPr txBox="1">
            <a:spLocks/>
          </p:cNvSpPr>
          <p:nvPr/>
        </p:nvSpPr>
        <p:spPr>
          <a:xfrm>
            <a:off x="211916" y="194862"/>
            <a:ext cx="11775059" cy="869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r>
              <a:rPr lang="it-IT">
                <a:latin typeface="Arial Black"/>
              </a:rPr>
              <a:t> – </a:t>
            </a:r>
            <a:r>
              <a:rPr lang="it-IT" err="1">
                <a:latin typeface="Arial Black"/>
              </a:rPr>
              <a:t>Sensitivity</a:t>
            </a:r>
            <a:r>
              <a:rPr lang="it-IT">
                <a:latin typeface="Arial Black"/>
              </a:rPr>
              <a:t> </a:t>
            </a:r>
            <a:r>
              <a:rPr lang="it-IT" err="1">
                <a:latin typeface="Arial Black"/>
              </a:rPr>
              <a:t>analysis</a:t>
            </a:r>
            <a:endParaRPr lang="it-IT"/>
          </a:p>
        </p:txBody>
      </p:sp>
      <p:pic>
        <p:nvPicPr>
          <p:cNvPr id="12" name="Immagine 11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5FAEA832-25A9-FDB6-1524-70C996CFF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48" y="2103629"/>
            <a:ext cx="9074703" cy="390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74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24" y="387537"/>
            <a:ext cx="11703423" cy="1325563"/>
          </a:xfrm>
        </p:spPr>
        <p:txBody>
          <a:bodyPr rtlCol="0"/>
          <a:lstStyle>
            <a:defPPr>
              <a:defRPr lang="it-IT"/>
            </a:defPPr>
          </a:lstStyle>
          <a:p>
            <a:pPr algn="l"/>
            <a:r>
              <a:rPr lang="it-IT" dirty="0" err="1">
                <a:latin typeface="Arial Black"/>
              </a:rPr>
              <a:t>Experiments</a:t>
            </a:r>
            <a:r>
              <a:rPr lang="it-IT" dirty="0">
                <a:latin typeface="Arial Black"/>
              </a:rPr>
              <a:t> – </a:t>
            </a:r>
            <a:r>
              <a:rPr lang="it-IT" dirty="0" err="1">
                <a:latin typeface="Arial Black"/>
              </a:rPr>
              <a:t>Scalability</a:t>
            </a:r>
            <a:r>
              <a:rPr lang="it-IT" dirty="0">
                <a:latin typeface="Arial Black"/>
              </a:rPr>
              <a:t> test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43</a:t>
            </a:fld>
            <a:endParaRPr lang="it-IT" altLang="zh-CN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1B37F0-BF55-B8A3-92F3-4A0672B3D575}"/>
              </a:ext>
            </a:extLst>
          </p:cNvPr>
          <p:cNvSpPr txBox="1"/>
          <p:nvPr/>
        </p:nvSpPr>
        <p:spPr>
          <a:xfrm>
            <a:off x="200995" y="1487537"/>
            <a:ext cx="5891979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36 </a:t>
            </a:r>
            <a:r>
              <a:rPr lang="it-IT" err="1">
                <a:ea typeface="+mn-lt"/>
                <a:cs typeface="+mn-lt"/>
              </a:rPr>
              <a:t>instances</a:t>
            </a:r>
          </a:p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11th </a:t>
            </a:r>
            <a:r>
              <a:rPr lang="it-IT" err="1">
                <a:ea typeface="+mn-lt"/>
                <a:cs typeface="+mn-lt"/>
              </a:rPr>
              <a:t>Gen</a:t>
            </a:r>
            <a:r>
              <a:rPr lang="it-IT">
                <a:ea typeface="+mn-lt"/>
                <a:cs typeface="+mn-lt"/>
              </a:rPr>
              <a:t> Intel(R) Core(TM) i7-1165G7 @ 2.80GHz</a:t>
            </a:r>
            <a:br>
              <a:rPr lang="it-IT">
                <a:ea typeface="+mn-lt"/>
                <a:cs typeface="+mn-lt"/>
              </a:rPr>
            </a:br>
            <a:endParaRPr lang="it-IT">
              <a:ea typeface="+mn-lt"/>
              <a:cs typeface="+mn-lt"/>
            </a:endParaRPr>
          </a:p>
          <a:p>
            <a:endParaRPr lang="it-IT" sz="1100">
              <a:latin typeface="Consolas"/>
              <a:ea typeface="微软雅黑"/>
              <a:cs typeface="Posterama"/>
            </a:endParaRPr>
          </a:p>
          <a:p>
            <a:pPr marL="285750" indent="-285750">
              <a:buFont typeface="Arial"/>
              <a:buChar char="•"/>
            </a:pPr>
            <a:endParaRPr lang="it-IT">
              <a:latin typeface="Posterama"/>
              <a:ea typeface="微软雅黑"/>
              <a:cs typeface="Posterama"/>
            </a:endParaRP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6F2792B-7A29-6CC5-DC13-3CAE0E82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1700"/>
            <a:ext cx="6342529" cy="3792070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40E330CF-3775-78AC-A834-624A264F2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677" y="2171700"/>
            <a:ext cx="6331322" cy="37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57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44</a:t>
            </a:fld>
            <a:endParaRPr lang="it-IT" altLang="zh-CN" noProof="0"/>
          </a:p>
        </p:txBody>
      </p:sp>
      <p:graphicFrame>
        <p:nvGraphicFramePr>
          <p:cNvPr id="10" name="Tabella 8">
            <a:extLst>
              <a:ext uri="{FF2B5EF4-FFF2-40B4-BE49-F238E27FC236}">
                <a16:creationId xmlns:a16="http://schemas.microsoft.com/office/drawing/2014/main" id="{4213ABA2-6AD3-AD78-088D-980D634294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966625"/>
              </p:ext>
            </p:extLst>
          </p:nvPr>
        </p:nvGraphicFramePr>
        <p:xfrm>
          <a:off x="3734211" y="2283398"/>
          <a:ext cx="4723578" cy="3764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0618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1341755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251205">
                  <a:extLst>
                    <a:ext uri="{9D8B030D-6E8A-4147-A177-3AD203B41FA5}">
                      <a16:colId xmlns:a16="http://schemas.microsoft.com/office/drawing/2014/main" val="440248734"/>
                    </a:ext>
                  </a:extLst>
                </a:gridCol>
              </a:tblGrid>
              <a:tr h="3465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Instance</a:t>
                      </a:r>
                      <a:endParaRPr lang="it-IT" sz="17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Service time</a:t>
                      </a:r>
                    </a:p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(in hours)</a:t>
                      </a: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SISSRs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sz="1700" b="0" err="1">
                          <a:solidFill>
                            <a:schemeClr val="bg1"/>
                          </a:solidFill>
                        </a:rPr>
                        <a:t>execution</a:t>
                      </a: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 time</a:t>
                      </a:r>
                    </a:p>
                    <a:p>
                      <a:pPr lvl="0" algn="ctr">
                        <a:buNone/>
                      </a:pPr>
                      <a:r>
                        <a:rPr lang="it-IT" sz="1700" b="0">
                          <a:solidFill>
                            <a:schemeClr val="bg1"/>
                          </a:solidFill>
                        </a:rPr>
                        <a:t>(in seconds)</a:t>
                      </a:r>
                    </a:p>
                  </a:txBody>
                  <a:tcPr anchor="ctr">
                    <a:solidFill>
                      <a:srgbClr val="0F25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02511"/>
                  </a:ext>
                </a:extLst>
              </a:tr>
              <a:tr h="34650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30-c-1-c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 u="none">
                          <a:solidFill>
                            <a:schemeClr val="tx1"/>
                          </a:solidFill>
                        </a:rPr>
                        <a:t>193.44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30-c-1-e</a:t>
                      </a:r>
                      <a:endParaRPr lang="it-IT" sz="1700" b="0" err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1.76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  <a:latin typeface="Abad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345.46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749704"/>
                  </a:ext>
                </a:extLst>
              </a:tr>
              <a:tr h="349367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30-c-1-r</a:t>
                      </a:r>
                      <a:endParaRPr lang="it-IT" sz="1700" b="0" err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lvl="0" algn="l">
                        <a:buNone/>
                      </a:pPr>
                      <a:r>
                        <a:rPr lang="it-IT" sz="1700" b="0" u="none" strike="noStrike" noProof="0">
                          <a:solidFill>
                            <a:schemeClr val="tx1"/>
                          </a:solidFill>
                        </a:rPr>
                        <a:t>1.23</a:t>
                      </a:r>
                      <a:endParaRPr lang="it-IT" sz="1700" b="0" i="0" u="none" strike="noStrike" noProof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214.53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34650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30-r-1-c</a:t>
                      </a:r>
                      <a:endParaRPr lang="it-IT" sz="1700" b="0" err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l" rtl="0"/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54.47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30-r-1-e</a:t>
                      </a:r>
                      <a:endParaRPr lang="it-IT" sz="1700" b="0" err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344.92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150736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30-r-1-r</a:t>
                      </a:r>
                      <a:endParaRPr lang="it-IT" sz="1700" b="0" err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356.60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79780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30-rc-1-c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621097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30-rc-1-e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310.69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486054"/>
                  </a:ext>
                </a:extLst>
              </a:tr>
              <a:tr h="3465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30-rc-1-r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1.46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700" b="0">
                          <a:solidFill>
                            <a:schemeClr val="tx1"/>
                          </a:solidFill>
                        </a:rPr>
                        <a:t>469.67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528441"/>
                  </a:ext>
                </a:extLst>
              </a:tr>
            </a:tbl>
          </a:graphicData>
        </a:graphic>
      </p:graphicFrame>
      <p:sp>
        <p:nvSpPr>
          <p:cNvPr id="2" name="Titolo 2">
            <a:extLst>
              <a:ext uri="{FF2B5EF4-FFF2-40B4-BE49-F238E27FC236}">
                <a16:creationId xmlns:a16="http://schemas.microsoft.com/office/drawing/2014/main" id="{16D82EB6-078B-D2A2-9295-D53915C45C9E}"/>
              </a:ext>
            </a:extLst>
          </p:cNvPr>
          <p:cNvSpPr txBox="1">
            <a:spLocks/>
          </p:cNvSpPr>
          <p:nvPr/>
        </p:nvSpPr>
        <p:spPr>
          <a:xfrm>
            <a:off x="211916" y="194862"/>
            <a:ext cx="11775059" cy="869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400" b="1" kern="120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r>
              <a:rPr lang="it-IT">
                <a:latin typeface="Arial Black"/>
              </a:rPr>
              <a:t> – Min time </a:t>
            </a:r>
            <a:r>
              <a:rPr lang="it-IT" err="1">
                <a:latin typeface="Arial Black"/>
              </a:rPr>
              <a:t>variant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E39DA9-52C1-D2C8-95F7-32E7180BF3EC}"/>
              </a:ext>
            </a:extLst>
          </p:cNvPr>
          <p:cNvSpPr txBox="1"/>
          <p:nvPr/>
        </p:nvSpPr>
        <p:spPr>
          <a:xfrm>
            <a:off x="221748" y="931750"/>
            <a:ext cx="1175250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2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 err="1">
                <a:ea typeface="微软雅黑"/>
                <a:cs typeface="Posterama"/>
              </a:rPr>
              <a:t>Specifications</a:t>
            </a:r>
            <a:endParaRPr lang="it-IT" b="1" dirty="0">
              <a:ea typeface="微软雅黑"/>
              <a:cs typeface="Posterama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9 </a:t>
            </a:r>
            <a:r>
              <a:rPr lang="it-IT" dirty="0" err="1">
                <a:ea typeface="+mn-lt"/>
                <a:cs typeface="+mn-lt"/>
              </a:rPr>
              <a:t>instances</a:t>
            </a:r>
            <a:r>
              <a:rPr lang="it-IT" dirty="0">
                <a:ea typeface="+mn-lt"/>
                <a:cs typeface="+mn-lt"/>
              </a:rPr>
              <a:t> of 30 customers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1000 </a:t>
            </a:r>
            <a:r>
              <a:rPr lang="it-IT" dirty="0" err="1">
                <a:ea typeface="+mn-lt"/>
                <a:cs typeface="+mn-lt"/>
              </a:rPr>
              <a:t>iterations</a:t>
            </a:r>
            <a:endParaRPr lang="it-IT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11th </a:t>
            </a:r>
            <a:r>
              <a:rPr lang="it-IT" dirty="0" err="1">
                <a:ea typeface="+mn-lt"/>
                <a:cs typeface="+mn-lt"/>
              </a:rPr>
              <a:t>Gen</a:t>
            </a:r>
            <a:r>
              <a:rPr lang="it-IT" dirty="0">
                <a:ea typeface="+mn-lt"/>
                <a:cs typeface="+mn-lt"/>
              </a:rPr>
              <a:t> Intel(R) Core(TM) i7-1165G7 @ 2.80GHz</a:t>
            </a:r>
            <a:br>
              <a:rPr lang="it-IT" dirty="0">
                <a:ea typeface="+mn-lt"/>
                <a:cs typeface="+mn-lt"/>
              </a:rPr>
            </a:br>
            <a:endParaRPr lang="it-IT" dirty="0">
              <a:ea typeface="+mn-lt"/>
              <a:cs typeface="+mn-lt"/>
            </a:endParaRPr>
          </a:p>
          <a:p>
            <a:r>
              <a:rPr lang="it-IT" sz="2000" b="1" dirty="0" err="1">
                <a:solidFill>
                  <a:srgbClr val="000000"/>
                </a:solidFill>
                <a:ea typeface="微软雅黑"/>
                <a:cs typeface="Posterama"/>
              </a:rPr>
              <a:t>Observations</a:t>
            </a:r>
            <a:endParaRPr lang="it-IT" b="1" dirty="0">
              <a:solidFill>
                <a:srgbClr val="000000"/>
              </a:solidFill>
              <a:ea typeface="微软雅黑"/>
              <a:cs typeface="Posterama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Depot in center positions leads to less service time</a:t>
            </a:r>
          </a:p>
        </p:txBody>
      </p:sp>
    </p:spTree>
    <p:extLst>
      <p:ext uri="{BB962C8B-B14F-4D97-AF65-F5344CB8AC3E}">
        <p14:creationId xmlns:p14="http://schemas.microsoft.com/office/powerpoint/2010/main" val="3548424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24" y="387537"/>
            <a:ext cx="11703423" cy="1325563"/>
          </a:xfrm>
        </p:spPr>
        <p:txBody>
          <a:bodyPr rtlCol="0"/>
          <a:lstStyle>
            <a:defPPr>
              <a:defRPr lang="it-IT"/>
            </a:defPPr>
          </a:lstStyle>
          <a:p>
            <a:pPr algn="l"/>
            <a:r>
              <a:rPr lang="it-IT" err="1">
                <a:latin typeface="Arial Black"/>
              </a:rPr>
              <a:t>Experiments</a:t>
            </a:r>
            <a:r>
              <a:rPr lang="it-IT">
                <a:latin typeface="Arial Black"/>
              </a:rPr>
              <a:t> – Min time </a:t>
            </a:r>
            <a:r>
              <a:rPr lang="it-IT" err="1">
                <a:latin typeface="Arial Black"/>
              </a:rPr>
              <a:t>variant</a:t>
            </a:r>
            <a:endParaRPr lang="it-IT" err="1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95838" y="6217920"/>
            <a:ext cx="459665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en-US">
                <a:ea typeface="+mn-lt"/>
                <a:cs typeface="+mn-lt"/>
              </a:rPr>
              <a:t>The min-cost parallel drone scheduling vehicle routing problem 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 rtl="0"/>
              <a:t>45</a:t>
            </a:fld>
            <a:endParaRPr lang="it-IT" altLang="zh-CN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1B37F0-BF55-B8A3-92F3-4A0672B3D575}"/>
              </a:ext>
            </a:extLst>
          </p:cNvPr>
          <p:cNvSpPr txBox="1"/>
          <p:nvPr/>
        </p:nvSpPr>
        <p:spPr>
          <a:xfrm>
            <a:off x="200995" y="1453919"/>
            <a:ext cx="5880774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1 </a:t>
            </a:r>
            <a:r>
              <a:rPr lang="it-IT" err="1">
                <a:ea typeface="+mn-lt"/>
                <a:cs typeface="+mn-lt"/>
              </a:rPr>
              <a:t>instance</a:t>
            </a:r>
            <a:r>
              <a:rPr lang="it-IT">
                <a:ea typeface="+mn-lt"/>
                <a:cs typeface="+mn-lt"/>
              </a:rPr>
              <a:t> of 101 customers (eil101)</a:t>
            </a:r>
          </a:p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11th </a:t>
            </a:r>
            <a:r>
              <a:rPr lang="it-IT" err="1">
                <a:ea typeface="+mn-lt"/>
                <a:cs typeface="+mn-lt"/>
              </a:rPr>
              <a:t>Gen</a:t>
            </a:r>
            <a:r>
              <a:rPr lang="it-IT">
                <a:ea typeface="+mn-lt"/>
                <a:cs typeface="+mn-lt"/>
              </a:rPr>
              <a:t> Intel(R) Core(TM) i7-1165G7 @ 2.80GHz</a:t>
            </a:r>
            <a:br>
              <a:rPr lang="it-IT">
                <a:ea typeface="+mn-lt"/>
                <a:cs typeface="+mn-lt"/>
              </a:rPr>
            </a:br>
            <a:endParaRPr lang="it-IT">
              <a:ea typeface="+mn-lt"/>
              <a:cs typeface="+mn-lt"/>
            </a:endParaRPr>
          </a:p>
          <a:p>
            <a:endParaRPr lang="it-IT" sz="1100">
              <a:latin typeface="Consolas"/>
              <a:ea typeface="微软雅黑"/>
              <a:cs typeface="Posterama"/>
            </a:endParaRPr>
          </a:p>
          <a:p>
            <a:pPr marL="285750" indent="-285750">
              <a:buFont typeface="Arial"/>
              <a:buChar char="•"/>
            </a:pPr>
            <a:endParaRPr lang="it-IT">
              <a:latin typeface="Posterama"/>
              <a:ea typeface="微软雅黑"/>
              <a:cs typeface="Posterama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C87876D-FDCB-FEF0-794C-9CEFB933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380" y="2132390"/>
            <a:ext cx="6858000" cy="40809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C1B495-F7E5-D5DE-8363-39919E5A1995}"/>
              </a:ext>
            </a:extLst>
          </p:cNvPr>
          <p:cNvSpPr txBox="1"/>
          <p:nvPr/>
        </p:nvSpPr>
        <p:spPr>
          <a:xfrm>
            <a:off x="5835952" y="1360714"/>
            <a:ext cx="57754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solidFill>
                  <a:srgbClr val="000000"/>
                </a:solidFill>
                <a:latin typeface="Posterama"/>
                <a:ea typeface="微软雅黑"/>
                <a:cs typeface="Posterama"/>
              </a:rPr>
              <a:t>1 truck, 1 drone</a:t>
            </a:r>
          </a:p>
          <a:p>
            <a:pPr marL="285750" indent="-285750">
              <a:buFont typeface="Arial"/>
              <a:buChar char="•"/>
            </a:pPr>
            <a:r>
              <a:rPr lang="it-IT">
                <a:solidFill>
                  <a:srgbClr val="000000"/>
                </a:solidFill>
                <a:latin typeface="Posterama"/>
                <a:ea typeface="微软雅黑"/>
                <a:cs typeface="Posterama"/>
              </a:rPr>
              <a:t>80% of customers are drone eligible</a:t>
            </a:r>
          </a:p>
        </p:txBody>
      </p:sp>
    </p:spTree>
    <p:extLst>
      <p:ext uri="{BB962C8B-B14F-4D97-AF65-F5344CB8AC3E}">
        <p14:creationId xmlns:p14="http://schemas.microsoft.com/office/powerpoint/2010/main" val="2536116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Grazie</a:t>
            </a:r>
          </a:p>
        </p:txBody>
      </p:sp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2000" dirty="0"/>
              <a:t>Federico Pellizzaro</a:t>
            </a:r>
          </a:p>
          <a:p>
            <a:r>
              <a:rPr lang="it-IT" sz="2000" dirty="0"/>
              <a:t>Giovanni Zanin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71FF7-88EF-BF94-1E30-B17CE676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 Black"/>
              </a:rPr>
              <a:t>MILP</a:t>
            </a:r>
            <a:r>
              <a:rPr lang="it-IT" dirty="0"/>
              <a:t> </a:t>
            </a:r>
            <a:r>
              <a:rPr lang="it-IT" dirty="0">
                <a:latin typeface="Arial Black"/>
              </a:rPr>
              <a:t>– </a:t>
            </a:r>
            <a:r>
              <a:rPr lang="it-IT" dirty="0" err="1">
                <a:latin typeface="Arial Black"/>
              </a:rPr>
              <a:t>Formulation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874A34D-4B84-0052-4399-B5377288CF9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8" y="6217920"/>
            <a:ext cx="513199" cy="365125"/>
          </a:xfrm>
        </p:spPr>
        <p:txBody>
          <a:bodyPr/>
          <a:lstStyle/>
          <a:p>
            <a:pPr rtl="0"/>
            <a:r>
              <a:rPr lang="it-IT" altLang="zh-CN" dirty="0">
                <a:solidFill>
                  <a:schemeClr val="tx1"/>
                </a:solidFill>
              </a:rPr>
              <a:t>extra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17FA4A-34C4-07E2-9679-21DE2ADAD2D9}"/>
              </a:ext>
            </a:extLst>
          </p:cNvPr>
          <p:cNvSpPr txBox="1"/>
          <p:nvPr/>
        </p:nvSpPr>
        <p:spPr>
          <a:xfrm>
            <a:off x="587829" y="1326361"/>
            <a:ext cx="1101634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dirty="0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Constraint</a:t>
            </a:r>
            <a:r>
              <a:rPr lang="it-IT" sz="2400" dirty="0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5 :                                                        </a:t>
            </a:r>
            <a:r>
              <a:rPr lang="it-IT" sz="2400" dirty="0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examples</a:t>
            </a:r>
            <a:endParaRPr lang="it-IT" sz="2400" dirty="0">
              <a:latin typeface="Arial Black" panose="020B0A04020102020204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12E5DA1-C20F-4333-6D36-C6780FB9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34" y="1316716"/>
            <a:ext cx="5518245" cy="517334"/>
          </a:xfrm>
          <a:prstGeom prst="rect">
            <a:avLst/>
          </a:prstGeom>
        </p:spPr>
      </p:pic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5617320D-D9EB-0C5D-A558-0EF2ED3B500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>
                <a:solidFill>
                  <a:schemeClr val="tx1"/>
                </a:solidFill>
              </a:rPr>
              <a:t>The min-cost parallel drone scheduling vehicle routing problem 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5F89B2-51F6-3C79-84F3-B5E3871E3C26}"/>
              </a:ext>
            </a:extLst>
          </p:cNvPr>
          <p:cNvSpPr txBox="1"/>
          <p:nvPr/>
        </p:nvSpPr>
        <p:spPr>
          <a:xfrm>
            <a:off x="2158705" y="1843695"/>
            <a:ext cx="245262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 err="1">
                <a:ea typeface="+mn-lt"/>
                <a:cs typeface="+mn-lt"/>
              </a:rPr>
              <a:t>Subtour</a:t>
            </a:r>
            <a:r>
              <a:rPr lang="it-IT" sz="2000" b="1" dirty="0">
                <a:ea typeface="+mn-lt"/>
                <a:cs typeface="+mn-lt"/>
              </a:rPr>
              <a:t> </a:t>
            </a:r>
            <a:r>
              <a:rPr lang="it-IT" sz="2000" b="1" dirty="0" err="1">
                <a:ea typeface="+mn-lt"/>
                <a:cs typeface="+mn-lt"/>
              </a:rPr>
              <a:t>elimination</a:t>
            </a:r>
            <a:endParaRPr lang="it-IT" sz="2000" b="1" dirty="0">
              <a:ea typeface="+mn-lt"/>
              <a:cs typeface="+mn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383986-695D-07F8-D371-4E55D7100A88}"/>
              </a:ext>
            </a:extLst>
          </p:cNvPr>
          <p:cNvSpPr txBox="1"/>
          <p:nvPr/>
        </p:nvSpPr>
        <p:spPr>
          <a:xfrm>
            <a:off x="6863440" y="1843695"/>
            <a:ext cx="245262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 err="1">
                <a:ea typeface="+mn-lt"/>
                <a:cs typeface="+mn-lt"/>
              </a:rPr>
              <a:t>Capacity</a:t>
            </a:r>
            <a:r>
              <a:rPr lang="it-IT" sz="2000" b="1" dirty="0">
                <a:ea typeface="+mn-lt"/>
                <a:cs typeface="+mn-lt"/>
              </a:rPr>
              <a:t> </a:t>
            </a:r>
            <a:r>
              <a:rPr lang="it-IT" sz="2000" b="1" dirty="0" err="1">
                <a:ea typeface="+mn-lt"/>
                <a:cs typeface="+mn-lt"/>
              </a:rPr>
              <a:t>constraint</a:t>
            </a:r>
            <a:endParaRPr lang="it-IT" sz="2000" b="1" dirty="0">
              <a:ea typeface="+mn-lt"/>
              <a:cs typeface="+mn-lt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691F96F-E0AE-C1BE-973D-9758442807D0}"/>
              </a:ext>
            </a:extLst>
          </p:cNvPr>
          <p:cNvSpPr/>
          <p:nvPr/>
        </p:nvSpPr>
        <p:spPr>
          <a:xfrm>
            <a:off x="2414899" y="3185947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FE9EC79-A0F3-E88E-D01C-A3ABBB3A6CD3}"/>
              </a:ext>
            </a:extLst>
          </p:cNvPr>
          <p:cNvSpPr/>
          <p:nvPr/>
        </p:nvSpPr>
        <p:spPr>
          <a:xfrm>
            <a:off x="2996398" y="2442201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97B1801-7035-BEFF-6D2B-689358B6F3A5}"/>
              </a:ext>
            </a:extLst>
          </p:cNvPr>
          <p:cNvSpPr/>
          <p:nvPr/>
        </p:nvSpPr>
        <p:spPr>
          <a:xfrm>
            <a:off x="3959322" y="3140614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D25AE87-5B33-0169-9040-7AC560866FF2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2746607" y="2773909"/>
            <a:ext cx="306703" cy="4689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A29D04B-D1B8-91EB-A60F-10F026CA0854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3328106" y="2773909"/>
            <a:ext cx="688128" cy="4236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A4EC0BD-3809-E074-610A-05F68C392D19}"/>
              </a:ext>
            </a:extLst>
          </p:cNvPr>
          <p:cNvCxnSpPr>
            <a:cxnSpLocks/>
            <a:stCxn id="11" idx="2"/>
            <a:endCxn id="9" idx="6"/>
          </p:cNvCxnSpPr>
          <p:nvPr/>
        </p:nvCxnSpPr>
        <p:spPr>
          <a:xfrm flipH="1">
            <a:off x="2803519" y="3334924"/>
            <a:ext cx="1155803" cy="453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D9F66595-6542-54DC-334A-7F3E8B5770B6}"/>
                  </a:ext>
                </a:extLst>
              </p:cNvPr>
              <p:cNvSpPr txBox="1"/>
              <p:nvPr/>
            </p:nvSpPr>
            <p:spPr>
              <a:xfrm>
                <a:off x="1900271" y="3893605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D9F66595-6542-54DC-334A-7F3E8B577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271" y="3893605"/>
                <a:ext cx="1231550" cy="276999"/>
              </a:xfrm>
              <a:prstGeom prst="rect">
                <a:avLst/>
              </a:prstGeom>
              <a:blipFill>
                <a:blip r:embed="rId3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5BBA114-C73D-0022-4A91-E87A18268D17}"/>
                  </a:ext>
                </a:extLst>
              </p:cNvPr>
              <p:cNvSpPr txBox="1"/>
              <p:nvPr/>
            </p:nvSpPr>
            <p:spPr>
              <a:xfrm>
                <a:off x="1895819" y="4200869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5BBA114-C73D-0022-4A91-E87A18268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19" y="4200869"/>
                <a:ext cx="1231550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7667799-4C52-3545-0EC8-7722397F1EF4}"/>
                  </a:ext>
                </a:extLst>
              </p:cNvPr>
              <p:cNvSpPr txBox="1"/>
              <p:nvPr/>
            </p:nvSpPr>
            <p:spPr>
              <a:xfrm>
                <a:off x="1895819" y="4495859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7667799-4C52-3545-0EC8-7722397F1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19" y="4495859"/>
                <a:ext cx="1231550" cy="276999"/>
              </a:xfrm>
              <a:prstGeom prst="rect">
                <a:avLst/>
              </a:prstGeom>
              <a:blipFill>
                <a:blip r:embed="rId5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76930943-6796-504E-9985-89531C2D6B5D}"/>
                  </a:ext>
                </a:extLst>
              </p:cNvPr>
              <p:cNvSpPr txBox="1"/>
              <p:nvPr/>
            </p:nvSpPr>
            <p:spPr>
              <a:xfrm>
                <a:off x="3542233" y="3893605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76930943-6796-504E-9985-89531C2D6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233" y="3893605"/>
                <a:ext cx="1231550" cy="276999"/>
              </a:xfrm>
              <a:prstGeom prst="rect">
                <a:avLst/>
              </a:prstGeom>
              <a:blipFill>
                <a:blip r:embed="rId6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0DD5264-4AFA-E38A-5DAC-A6A8D087DFA2}"/>
                  </a:ext>
                </a:extLst>
              </p:cNvPr>
              <p:cNvSpPr txBox="1"/>
              <p:nvPr/>
            </p:nvSpPr>
            <p:spPr>
              <a:xfrm>
                <a:off x="3537781" y="4200869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0DD5264-4AFA-E38A-5DAC-A6A8D087D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781" y="4200869"/>
                <a:ext cx="1231550" cy="276999"/>
              </a:xfrm>
              <a:prstGeom prst="rect">
                <a:avLst/>
              </a:prstGeom>
              <a:blipFill>
                <a:blip r:embed="rId7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811C56CC-00AE-A371-3040-D9C5F3AD814E}"/>
                  </a:ext>
                </a:extLst>
              </p:cNvPr>
              <p:cNvSpPr txBox="1"/>
              <p:nvPr/>
            </p:nvSpPr>
            <p:spPr>
              <a:xfrm>
                <a:off x="3537781" y="4495859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811C56CC-00AE-A371-3040-D9C5F3AD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781" y="4495859"/>
                <a:ext cx="1231550" cy="276999"/>
              </a:xfrm>
              <a:prstGeom prst="rect">
                <a:avLst/>
              </a:prstGeom>
              <a:blipFill>
                <a:blip r:embed="rId8"/>
                <a:stretch>
                  <a:fillRect l="-495"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738BA3BB-7A9C-1935-CCEB-0EA91126059F}"/>
                  </a:ext>
                </a:extLst>
              </p:cNvPr>
              <p:cNvSpPr txBox="1"/>
              <p:nvPr/>
            </p:nvSpPr>
            <p:spPr>
              <a:xfrm>
                <a:off x="1882783" y="5254640"/>
                <a:ext cx="264496" cy="27699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738BA3BB-7A9C-1935-CCEB-0EA911260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783" y="5254640"/>
                <a:ext cx="264496" cy="276999"/>
              </a:xfrm>
              <a:prstGeom prst="rect">
                <a:avLst/>
              </a:prstGeom>
              <a:blipFill>
                <a:blip r:embed="rId9"/>
                <a:stretch>
                  <a:fillRect l="-25581" r="-2326"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B2C64EBE-C160-635F-4C28-2ADBE88F734C}"/>
                  </a:ext>
                </a:extLst>
              </p:cNvPr>
              <p:cNvSpPr txBox="1"/>
              <p:nvPr/>
            </p:nvSpPr>
            <p:spPr>
              <a:xfrm>
                <a:off x="2276887" y="4968293"/>
                <a:ext cx="2089867" cy="83099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2−8+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it-IT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B2C64EBE-C160-635F-4C28-2ADBE88F7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887" y="4968293"/>
                <a:ext cx="2089867" cy="830997"/>
              </a:xfrm>
              <a:prstGeom prst="rect">
                <a:avLst/>
              </a:prstGeom>
              <a:blipFill>
                <a:blip r:embed="rId10"/>
                <a:stretch>
                  <a:fillRect l="-2047" b="-95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o 37">
            <a:extLst>
              <a:ext uri="{FF2B5EF4-FFF2-40B4-BE49-F238E27FC236}">
                <a16:creationId xmlns:a16="http://schemas.microsoft.com/office/drawing/2014/main" id="{D1DB63E4-4045-0B47-9AF4-D4A3E4C2E7B1}"/>
              </a:ext>
            </a:extLst>
          </p:cNvPr>
          <p:cNvGrpSpPr/>
          <p:nvPr/>
        </p:nvGrpSpPr>
        <p:grpSpPr>
          <a:xfrm>
            <a:off x="4332480" y="4958400"/>
            <a:ext cx="190900" cy="493020"/>
            <a:chOff x="4332480" y="4958400"/>
            <a:chExt cx="190900" cy="4930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6F3F7078-7757-A934-76A9-34F78927453A}"/>
                    </a:ext>
                  </a:extLst>
                </p14:cNvPr>
                <p14:cNvContentPartPr/>
                <p14:nvPr/>
              </p14:nvContentPartPr>
              <p14:xfrm>
                <a:off x="4332480" y="4958400"/>
                <a:ext cx="168840" cy="21780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6F3F7078-7757-A934-76A9-34F78927453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23480" y="4949400"/>
                  <a:ext cx="186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E9EBA53E-291F-4CAF-FABD-10A0B529CD4E}"/>
                    </a:ext>
                  </a:extLst>
                </p14:cNvPr>
                <p14:cNvContentPartPr/>
                <p14:nvPr/>
              </p14:nvContentPartPr>
              <p14:xfrm>
                <a:off x="4372540" y="5263140"/>
                <a:ext cx="150840" cy="1882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E9EBA53E-291F-4CAF-FABD-10A0B529CD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63518" y="5254140"/>
                  <a:ext cx="168522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C71A849-551B-89E0-3F89-1E71916910A3}"/>
              </a:ext>
            </a:extLst>
          </p:cNvPr>
          <p:cNvGrpSpPr/>
          <p:nvPr/>
        </p:nvGrpSpPr>
        <p:grpSpPr>
          <a:xfrm>
            <a:off x="4363540" y="5559240"/>
            <a:ext cx="167400" cy="168840"/>
            <a:chOff x="4363540" y="5559240"/>
            <a:chExt cx="16740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3D83E6F7-EE78-88A6-DFD4-9D9CE551988B}"/>
                    </a:ext>
                  </a:extLst>
                </p14:cNvPr>
                <p14:cNvContentPartPr/>
                <p14:nvPr/>
              </p14:nvContentPartPr>
              <p14:xfrm>
                <a:off x="4363540" y="5559240"/>
                <a:ext cx="155880" cy="1688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3D83E6F7-EE78-88A6-DFD4-9D9CE55198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54540" y="5550240"/>
                  <a:ext cx="173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3EB6159D-9CC2-C3F1-4B6F-309CE292D29F}"/>
                    </a:ext>
                  </a:extLst>
                </p14:cNvPr>
                <p14:cNvContentPartPr/>
                <p14:nvPr/>
              </p14:nvContentPartPr>
              <p14:xfrm>
                <a:off x="4407100" y="5575800"/>
                <a:ext cx="123840" cy="1303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3EB6159D-9CC2-C3F1-4B6F-309CE292D2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98100" y="5566800"/>
                  <a:ext cx="141480" cy="147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3" name="Ovale 52">
            <a:extLst>
              <a:ext uri="{FF2B5EF4-FFF2-40B4-BE49-F238E27FC236}">
                <a16:creationId xmlns:a16="http://schemas.microsoft.com/office/drawing/2014/main" id="{24EE51E8-C034-234B-1751-20D1F4BD084F}"/>
              </a:ext>
            </a:extLst>
          </p:cNvPr>
          <p:cNvSpPr/>
          <p:nvPr/>
        </p:nvSpPr>
        <p:spPr>
          <a:xfrm>
            <a:off x="6892724" y="2814074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DA760E9A-86C1-5D46-F4C5-D500CEF0CFFC}"/>
              </a:ext>
            </a:extLst>
          </p:cNvPr>
          <p:cNvSpPr/>
          <p:nvPr/>
        </p:nvSpPr>
        <p:spPr>
          <a:xfrm>
            <a:off x="7812368" y="2415804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85A64C23-F39B-BC5D-0184-DD4AA9D57EDE}"/>
              </a:ext>
            </a:extLst>
          </p:cNvPr>
          <p:cNvSpPr/>
          <p:nvPr/>
        </p:nvSpPr>
        <p:spPr>
          <a:xfrm>
            <a:off x="8660698" y="2782116"/>
            <a:ext cx="388620" cy="388620"/>
          </a:xfrm>
          <a:prstGeom prst="ellipse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9403B1C2-48CA-EEBD-276F-F784551582A3}"/>
              </a:ext>
            </a:extLst>
          </p:cNvPr>
          <p:cNvCxnSpPr>
            <a:cxnSpLocks/>
            <a:stCxn id="53" idx="7"/>
            <a:endCxn id="54" idx="2"/>
          </p:cNvCxnSpPr>
          <p:nvPr/>
        </p:nvCxnSpPr>
        <p:spPr>
          <a:xfrm flipV="1">
            <a:off x="7224432" y="2610114"/>
            <a:ext cx="587936" cy="2608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78CAEA3B-C2EC-8475-11A5-6C4BDF51292B}"/>
              </a:ext>
            </a:extLst>
          </p:cNvPr>
          <p:cNvCxnSpPr>
            <a:cxnSpLocks/>
            <a:stCxn id="54" idx="6"/>
            <a:endCxn id="55" idx="1"/>
          </p:cNvCxnSpPr>
          <p:nvPr/>
        </p:nvCxnSpPr>
        <p:spPr>
          <a:xfrm>
            <a:off x="8200988" y="2610114"/>
            <a:ext cx="516622" cy="22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7E176E3D-B54F-8CD5-D650-67A0D5CCA5CC}"/>
              </a:ext>
            </a:extLst>
          </p:cNvPr>
          <p:cNvCxnSpPr>
            <a:cxnSpLocks/>
            <a:stCxn id="55" idx="3"/>
            <a:endCxn id="59" idx="3"/>
          </p:cNvCxnSpPr>
          <p:nvPr/>
        </p:nvCxnSpPr>
        <p:spPr>
          <a:xfrm flipH="1">
            <a:off x="8200988" y="3113824"/>
            <a:ext cx="516622" cy="3194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D6D51BFF-7866-497A-3752-15622C1D3BA3}"/>
              </a:ext>
            </a:extLst>
          </p:cNvPr>
          <p:cNvSpPr/>
          <p:nvPr/>
        </p:nvSpPr>
        <p:spPr>
          <a:xfrm>
            <a:off x="7812368" y="3238916"/>
            <a:ext cx="388620" cy="388620"/>
          </a:xfrm>
          <a:prstGeom prst="rect">
            <a:avLst/>
          </a:prstGeom>
          <a:solidFill>
            <a:srgbClr val="F8F6F5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57C0691D-6C42-4D7E-1ADE-2E975C4C6C1B}"/>
              </a:ext>
            </a:extLst>
          </p:cNvPr>
          <p:cNvCxnSpPr>
            <a:cxnSpLocks/>
            <a:stCxn id="59" idx="1"/>
            <a:endCxn id="53" idx="5"/>
          </p:cNvCxnSpPr>
          <p:nvPr/>
        </p:nvCxnSpPr>
        <p:spPr>
          <a:xfrm flipH="1" flipV="1">
            <a:off x="7224432" y="3145782"/>
            <a:ext cx="587936" cy="2874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E55E5244-1546-5152-54E6-F2FBCA4B79C2}"/>
                  </a:ext>
                </a:extLst>
              </p:cNvPr>
              <p:cNvSpPr txBox="1"/>
              <p:nvPr/>
            </p:nvSpPr>
            <p:spPr>
              <a:xfrm>
                <a:off x="6624671" y="3901225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E55E5244-1546-5152-54E6-F2FBCA4B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671" y="3901225"/>
                <a:ext cx="1231550" cy="276999"/>
              </a:xfrm>
              <a:prstGeom prst="rect">
                <a:avLst/>
              </a:prstGeom>
              <a:blipFill>
                <a:blip r:embed="rId19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0EC3A151-20AF-85E8-2345-076BEEAF32C3}"/>
                  </a:ext>
                </a:extLst>
              </p:cNvPr>
              <p:cNvSpPr txBox="1"/>
              <p:nvPr/>
            </p:nvSpPr>
            <p:spPr>
              <a:xfrm>
                <a:off x="8266633" y="3901225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0EC3A151-20AF-85E8-2345-076BEEAF3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633" y="3901225"/>
                <a:ext cx="1231550" cy="276999"/>
              </a:xfrm>
              <a:prstGeom prst="rect">
                <a:avLst/>
              </a:prstGeom>
              <a:blipFill>
                <a:blip r:embed="rId20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B10FE37B-0480-58B4-659F-78DFEBBF7A0D}"/>
                  </a:ext>
                </a:extLst>
              </p:cNvPr>
              <p:cNvSpPr txBox="1"/>
              <p:nvPr/>
            </p:nvSpPr>
            <p:spPr>
              <a:xfrm>
                <a:off x="6595175" y="4810986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B10FE37B-0480-58B4-659F-78DFEBBF7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175" y="4810986"/>
                <a:ext cx="1231550" cy="276999"/>
              </a:xfrm>
              <a:prstGeom prst="rect">
                <a:avLst/>
              </a:prstGeom>
              <a:blipFill>
                <a:blip r:embed="rId21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sellaDiTesto 85">
                <a:extLst>
                  <a:ext uri="{FF2B5EF4-FFF2-40B4-BE49-F238E27FC236}">
                    <a16:creationId xmlns:a16="http://schemas.microsoft.com/office/drawing/2014/main" id="{479C94A6-22E6-2A1C-0C07-B7B89E80C454}"/>
                  </a:ext>
                </a:extLst>
              </p:cNvPr>
              <p:cNvSpPr txBox="1"/>
              <p:nvPr/>
            </p:nvSpPr>
            <p:spPr>
              <a:xfrm>
                <a:off x="6760476" y="5523581"/>
                <a:ext cx="264496" cy="27699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86" name="CasellaDiTesto 85">
                <a:extLst>
                  <a:ext uri="{FF2B5EF4-FFF2-40B4-BE49-F238E27FC236}">
                    <a16:creationId xmlns:a16="http://schemas.microsoft.com/office/drawing/2014/main" id="{479C94A6-22E6-2A1C-0C07-B7B89E80C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476" y="5523581"/>
                <a:ext cx="264496" cy="276999"/>
              </a:xfrm>
              <a:prstGeom prst="rect">
                <a:avLst/>
              </a:prstGeom>
              <a:blipFill>
                <a:blip r:embed="rId22"/>
                <a:stretch>
                  <a:fillRect l="-25581" r="-2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sellaDiTesto 86">
                <a:extLst>
                  <a:ext uri="{FF2B5EF4-FFF2-40B4-BE49-F238E27FC236}">
                    <a16:creationId xmlns:a16="http://schemas.microsoft.com/office/drawing/2014/main" id="{2AABE04A-097C-6C17-3C37-E57A4BE01159}"/>
                  </a:ext>
                </a:extLst>
              </p:cNvPr>
              <p:cNvSpPr txBox="1"/>
              <p:nvPr/>
            </p:nvSpPr>
            <p:spPr>
              <a:xfrm>
                <a:off x="7031501" y="5378028"/>
                <a:ext cx="2010197" cy="55399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11−2≤9−2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CasellaDiTesto 86">
                <a:extLst>
                  <a:ext uri="{FF2B5EF4-FFF2-40B4-BE49-F238E27FC236}">
                    <a16:creationId xmlns:a16="http://schemas.microsoft.com/office/drawing/2014/main" id="{2AABE04A-097C-6C17-3C37-E57A4BE01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501" y="5378028"/>
                <a:ext cx="2010197" cy="553998"/>
              </a:xfrm>
              <a:prstGeom prst="rect">
                <a:avLst/>
              </a:prstGeom>
              <a:blipFill>
                <a:blip r:embed="rId23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uppo 88">
            <a:extLst>
              <a:ext uri="{FF2B5EF4-FFF2-40B4-BE49-F238E27FC236}">
                <a16:creationId xmlns:a16="http://schemas.microsoft.com/office/drawing/2014/main" id="{B6EB4CD0-DF60-9E11-C603-D802FCC36004}"/>
              </a:ext>
            </a:extLst>
          </p:cNvPr>
          <p:cNvGrpSpPr/>
          <p:nvPr/>
        </p:nvGrpSpPr>
        <p:grpSpPr>
          <a:xfrm>
            <a:off x="8865467" y="5721540"/>
            <a:ext cx="167400" cy="168840"/>
            <a:chOff x="4363540" y="5559240"/>
            <a:chExt cx="16740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12410C3E-9134-82F2-A8FE-D7BCDE441B7F}"/>
                    </a:ext>
                  </a:extLst>
                </p14:cNvPr>
                <p14:cNvContentPartPr/>
                <p14:nvPr/>
              </p14:nvContentPartPr>
              <p14:xfrm>
                <a:off x="4363540" y="5559240"/>
                <a:ext cx="155880" cy="1688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12410C3E-9134-82F2-A8FE-D7BCDE441B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54540" y="5550240"/>
                  <a:ext cx="173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DADB09B4-5820-33D3-1C16-A6E6D3E9E5B2}"/>
                    </a:ext>
                  </a:extLst>
                </p14:cNvPr>
                <p14:cNvContentPartPr/>
                <p14:nvPr/>
              </p14:nvContentPartPr>
              <p14:xfrm>
                <a:off x="4407100" y="5575800"/>
                <a:ext cx="123840" cy="1303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DADB09B4-5820-33D3-1C16-A6E6D3E9E5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98100" y="5566800"/>
                  <a:ext cx="1414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B481131-6ED4-FF45-9BF3-F6266DA4FBAE}"/>
                  </a:ext>
                </a:extLst>
              </p:cNvPr>
              <p:cNvSpPr txBox="1"/>
              <p:nvPr/>
            </p:nvSpPr>
            <p:spPr>
              <a:xfrm>
                <a:off x="6621948" y="4195308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B481131-6ED4-FF45-9BF3-F6266DA4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948" y="4195308"/>
                <a:ext cx="1231550" cy="276999"/>
              </a:xfrm>
              <a:prstGeom prst="rect">
                <a:avLst/>
              </a:prstGeom>
              <a:blipFill>
                <a:blip r:embed="rId26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E3A0FF3-9CD5-ADDF-BAF8-4FD535D0255A}"/>
                  </a:ext>
                </a:extLst>
              </p:cNvPr>
              <p:cNvSpPr txBox="1"/>
              <p:nvPr/>
            </p:nvSpPr>
            <p:spPr>
              <a:xfrm>
                <a:off x="6621948" y="4490298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E3A0FF3-9CD5-ADDF-BAF8-4FD535D0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948" y="4490298"/>
                <a:ext cx="1231550" cy="276999"/>
              </a:xfrm>
              <a:prstGeom prst="rect">
                <a:avLst/>
              </a:prstGeom>
              <a:blipFill>
                <a:blip r:embed="rId27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9A4B30B-8870-FA07-A4FB-08C65709956C}"/>
                  </a:ext>
                </a:extLst>
              </p:cNvPr>
              <p:cNvSpPr txBox="1"/>
              <p:nvPr/>
            </p:nvSpPr>
            <p:spPr>
              <a:xfrm>
                <a:off x="8263910" y="4195308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9A4B30B-8870-FA07-A4FB-08C65709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910" y="4195308"/>
                <a:ext cx="1231550" cy="276999"/>
              </a:xfrm>
              <a:prstGeom prst="rect">
                <a:avLst/>
              </a:prstGeom>
              <a:blipFill>
                <a:blip r:embed="rId28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7C59377-B770-A880-DFB0-205B8F679E5D}"/>
                  </a:ext>
                </a:extLst>
              </p:cNvPr>
              <p:cNvSpPr txBox="1"/>
              <p:nvPr/>
            </p:nvSpPr>
            <p:spPr>
              <a:xfrm>
                <a:off x="8263910" y="4490298"/>
                <a:ext cx="1231550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it-IT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7C59377-B770-A880-DFB0-205B8F679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910" y="4490298"/>
                <a:ext cx="1231550" cy="276999"/>
              </a:xfrm>
              <a:prstGeom prst="rect">
                <a:avLst/>
              </a:prstGeom>
              <a:blipFill>
                <a:blip r:embed="rId29"/>
                <a:stretch>
                  <a:fillRect l="-495"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AB8AA6B-36A6-DC0C-6C99-22846794F75D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882783" y="3348316"/>
            <a:ext cx="532116" cy="319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F5F6EC1-5A0E-FA97-0B81-E13502EA6AE8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4291030" y="2978587"/>
            <a:ext cx="494448" cy="2189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69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A771FF7-88EF-BF94-1E30-B17CE676C5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>
                    <a:latin typeface="Arial Black"/>
                  </a:rPr>
                  <a:t>String </a:t>
                </a:r>
                <a:r>
                  <a:rPr lang="it-IT" dirty="0" err="1">
                    <a:latin typeface="Arial Black"/>
                  </a:rPr>
                  <a:t>removal</a:t>
                </a:r>
                <a:r>
                  <a:rPr lang="it-IT" dirty="0">
                    <a:latin typeface="Arial Black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it-IT" dirty="0">
                    <a:latin typeface="Arial Black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it-IT" dirty="0">
                    <a:latin typeface="Arial Black"/>
                  </a:rPr>
                  <a:t> </a:t>
                </a:r>
                <a:r>
                  <a:rPr lang="it-IT" dirty="0" err="1">
                    <a:latin typeface="Arial Black"/>
                  </a:rPr>
                  <a:t>analysis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A771FF7-88EF-BF94-1E30-B17CE676C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b="-76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874A34D-4B84-0052-4399-B5377288CF9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8" y="6217920"/>
            <a:ext cx="513199" cy="365125"/>
          </a:xfrm>
        </p:spPr>
        <p:txBody>
          <a:bodyPr/>
          <a:lstStyle/>
          <a:p>
            <a:pPr rtl="0"/>
            <a:r>
              <a:rPr lang="it-IT" altLang="zh-CN" dirty="0">
                <a:solidFill>
                  <a:schemeClr val="tx1"/>
                </a:solidFill>
              </a:rPr>
              <a:t>extra</a:t>
            </a:r>
          </a:p>
        </p:txBody>
      </p:sp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5617320D-D9EB-0C5D-A558-0EF2ED3B500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>
                <a:solidFill>
                  <a:schemeClr val="tx1"/>
                </a:solidFill>
              </a:rPr>
              <a:t>The min-cost parallel drone scheduling vehicle routing problem </a:t>
            </a:r>
            <a:endParaRPr lang="it-IT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nero, Carattere&#10;&#10;Descrizione generata automaticamente">
            <a:extLst>
              <a:ext uri="{FF2B5EF4-FFF2-40B4-BE49-F238E27FC236}">
                <a16:creationId xmlns:a16="http://schemas.microsoft.com/office/drawing/2014/main" id="{D3A631FC-F055-9C20-F9B0-C5EB7607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0" y="4365300"/>
            <a:ext cx="5408558" cy="1115434"/>
          </a:xfrm>
          <a:prstGeom prst="rect">
            <a:avLst/>
          </a:prstGeom>
        </p:spPr>
      </p:pic>
      <p:pic>
        <p:nvPicPr>
          <p:cNvPr id="8" name="Immagine 7" descr="Immagine che contiene testo, nero, Carattere, schermata&#10;&#10;Descrizione generata automaticamente">
            <a:extLst>
              <a:ext uri="{FF2B5EF4-FFF2-40B4-BE49-F238E27FC236}">
                <a16:creationId xmlns:a16="http://schemas.microsoft.com/office/drawing/2014/main" id="{9491060B-6197-6BAB-82C4-AA305090D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50" y="2389014"/>
            <a:ext cx="5671615" cy="195928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739BEC9-9D88-34EA-D699-6A4F8BE2FE98}"/>
              </a:ext>
            </a:extLst>
          </p:cNvPr>
          <p:cNvSpPr txBox="1"/>
          <p:nvPr/>
        </p:nvSpPr>
        <p:spPr>
          <a:xfrm>
            <a:off x="587829" y="1326361"/>
            <a:ext cx="1101634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dirty="0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Steps to </a:t>
            </a:r>
            <a:r>
              <a:rPr lang="it-IT" sz="2400" dirty="0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find</a:t>
            </a:r>
            <a:r>
              <a:rPr lang="it-IT" sz="2400" dirty="0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it-IT" sz="2400" dirty="0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those</a:t>
            </a:r>
            <a:r>
              <a:rPr lang="it-IT" sz="2400" dirty="0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it-IT" sz="2400" dirty="0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params</a:t>
            </a:r>
            <a:endParaRPr lang="it-IT" sz="2400" dirty="0">
              <a:latin typeface="Arial Black" panose="020B0A04020102020204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80A8B7B-CE37-5BCC-75D7-8493033D67C9}"/>
              </a:ext>
            </a:extLst>
          </p:cNvPr>
          <p:cNvSpPr txBox="1"/>
          <p:nvPr/>
        </p:nvSpPr>
        <p:spPr>
          <a:xfrm>
            <a:off x="656268" y="2441795"/>
            <a:ext cx="105084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                                                             → max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string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cardinality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 overall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47C690-934E-36ED-0462-7E4F8D499335}"/>
              </a:ext>
            </a:extLst>
          </p:cNvPr>
          <p:cNvSpPr txBox="1"/>
          <p:nvPr/>
        </p:nvSpPr>
        <p:spPr>
          <a:xfrm>
            <a:off x="656268" y="3124489"/>
            <a:ext cx="105084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                                                             → max n° of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strings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 to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remove</a:t>
            </a: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7796A29-513C-574C-6A08-44BED8084222}"/>
              </a:ext>
            </a:extLst>
          </p:cNvPr>
          <p:cNvSpPr txBox="1"/>
          <p:nvPr/>
        </p:nvSpPr>
        <p:spPr>
          <a:xfrm>
            <a:off x="656268" y="3816860"/>
            <a:ext cx="105084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                                                             → n° of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strings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 to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remove</a:t>
            </a: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A8DCDEE-500D-3FC6-D88E-32D86F3742DB}"/>
                  </a:ext>
                </a:extLst>
              </p:cNvPr>
              <p:cNvSpPr txBox="1"/>
              <p:nvPr/>
            </p:nvSpPr>
            <p:spPr>
              <a:xfrm>
                <a:off x="656267" y="4460226"/>
                <a:ext cx="11112947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                                                             → max </a:t>
                </a:r>
                <a:r>
                  <a:rPr lang="it-IT" sz="2400" dirty="0" err="1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cardinality</a:t>
                </a:r>
                <a:r>
                  <a:rPr lang="it-IT" sz="2400" dirty="0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 of </a:t>
                </a:r>
                <a:r>
                  <a:rPr lang="it-IT" sz="2400" dirty="0" err="1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string</a:t>
                </a:r>
                <a:r>
                  <a:rPr lang="it-IT" sz="2400" dirty="0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 for tour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/>
                        <a:cs typeface="Posterama" panose="020B0504020200020000" pitchFamily="34" charset="0"/>
                      </a:rPr>
                      <m:t>𝑡</m:t>
                    </m:r>
                  </m:oMath>
                </a14:m>
                <a:r>
                  <a:rPr lang="it-IT" sz="2400" dirty="0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A8DCDEE-500D-3FC6-D88E-32D86F374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67" y="4460226"/>
                <a:ext cx="11112947" cy="461665"/>
              </a:xfrm>
              <a:prstGeom prst="rect">
                <a:avLst/>
              </a:prstGeom>
              <a:blipFill>
                <a:blip r:embed="rId5"/>
                <a:stretch>
                  <a:fillRect l="-768" t="-12000" b="-30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75D7766-0DF2-002F-E7B2-3C5B8622D187}"/>
                  </a:ext>
                </a:extLst>
              </p:cNvPr>
              <p:cNvSpPr txBox="1"/>
              <p:nvPr/>
            </p:nvSpPr>
            <p:spPr>
              <a:xfrm>
                <a:off x="656268" y="4956715"/>
                <a:ext cx="10508408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                                                             → </a:t>
                </a:r>
                <a:r>
                  <a:rPr lang="it-IT" sz="2400" dirty="0" err="1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cardinality</a:t>
                </a:r>
                <a:r>
                  <a:rPr lang="it-IT" sz="2400" dirty="0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 of the </a:t>
                </a:r>
                <a:r>
                  <a:rPr lang="it-IT" sz="2400" dirty="0" err="1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string</a:t>
                </a:r>
                <a:r>
                  <a:rPr lang="it-IT" sz="2400" dirty="0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 to be 							</a:t>
                </a:r>
                <a:r>
                  <a:rPr lang="it-IT" sz="2400" dirty="0" err="1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removed</a:t>
                </a:r>
                <a:r>
                  <a:rPr lang="it-IT" sz="2400" dirty="0">
                    <a:solidFill>
                      <a:srgbClr val="000000"/>
                    </a:solidFill>
                    <a:ea typeface="微软雅黑"/>
                    <a:cs typeface="Posterama" panose="020B0504020200020000" pitchFamily="34" charset="0"/>
                  </a:rPr>
                  <a:t> from tour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/>
                        <a:cs typeface="Posterama" panose="020B0504020200020000" pitchFamily="34" charset="0"/>
                      </a:rPr>
                      <m:t>𝑡</m:t>
                    </m:r>
                  </m:oMath>
                </a14:m>
                <a:endParaRPr lang="it-IT" sz="2400" dirty="0">
                  <a:solidFill>
                    <a:srgbClr val="000000"/>
                  </a:solidFill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75D7766-0DF2-002F-E7B2-3C5B8622D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68" y="4956715"/>
                <a:ext cx="10508408" cy="830997"/>
              </a:xfrm>
              <a:prstGeom prst="rect">
                <a:avLst/>
              </a:prstGeom>
              <a:blipFill>
                <a:blip r:embed="rId6"/>
                <a:stretch>
                  <a:fillRect l="-813" t="-6618" r="-58" b="-161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A86F940-1BE5-0D0B-2499-6115D25A3659}"/>
              </a:ext>
            </a:extLst>
          </p:cNvPr>
          <p:cNvCxnSpPr/>
          <p:nvPr/>
        </p:nvCxnSpPr>
        <p:spPr>
          <a:xfrm flipV="1">
            <a:off x="4109886" y="2113935"/>
            <a:ext cx="580103" cy="3278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1D2450E-217D-8A8D-3175-A7AAD1492FAF}"/>
              </a:ext>
            </a:extLst>
          </p:cNvPr>
          <p:cNvSpPr txBox="1"/>
          <p:nvPr/>
        </p:nvSpPr>
        <p:spPr>
          <a:xfrm>
            <a:off x="4689989" y="1797127"/>
            <a:ext cx="37524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 err="1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average</a:t>
            </a:r>
            <a:r>
              <a:rPr lang="it-IT" sz="2400" dirty="0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 tour </a:t>
            </a:r>
            <a:r>
              <a:rPr lang="it-IT" sz="2400" dirty="0" err="1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cardinality</a:t>
            </a:r>
            <a:endParaRPr lang="it-IT" sz="2400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993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71FF7-88EF-BF94-1E30-B17CE676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Slack </a:t>
            </a:r>
            <a:r>
              <a:rPr lang="it-IT" dirty="0" err="1"/>
              <a:t>induction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874A34D-4B84-0052-4399-B5377288CF9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8" y="6217920"/>
            <a:ext cx="513199" cy="365125"/>
          </a:xfrm>
        </p:spPr>
        <p:txBody>
          <a:bodyPr/>
          <a:lstStyle/>
          <a:p>
            <a:pPr rtl="0"/>
            <a:r>
              <a:rPr lang="it-IT" altLang="zh-CN" dirty="0">
                <a:solidFill>
                  <a:schemeClr val="tx1"/>
                </a:solidFill>
              </a:rPr>
              <a:t>extra</a:t>
            </a:r>
          </a:p>
        </p:txBody>
      </p:sp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5617320D-D9EB-0C5D-A558-0EF2ED3B500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>
                <a:solidFill>
                  <a:schemeClr val="tx1"/>
                </a:solidFill>
              </a:rPr>
              <a:t>The min-cost parallel drone scheduling vehicle routing problem 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926F0A-A896-6DF0-7608-12F32C97578E}"/>
              </a:ext>
            </a:extLst>
          </p:cNvPr>
          <p:cNvSpPr txBox="1"/>
          <p:nvPr/>
        </p:nvSpPr>
        <p:spPr>
          <a:xfrm>
            <a:off x="587829" y="1326361"/>
            <a:ext cx="1101634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dirty="0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Examples</a:t>
            </a:r>
            <a:r>
              <a:rPr lang="it-IT" sz="2400" dirty="0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of </a:t>
            </a:r>
            <a:r>
              <a:rPr lang="it-IT" sz="2400" dirty="0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insufficient</a:t>
            </a:r>
            <a:r>
              <a:rPr lang="it-IT" sz="2400" dirty="0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and </a:t>
            </a:r>
            <a:r>
              <a:rPr lang="it-IT" sz="2400" dirty="0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sufficient</a:t>
            </a:r>
            <a:r>
              <a:rPr lang="it-IT" sz="2400" dirty="0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it-IT" sz="2400" dirty="0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slack</a:t>
            </a:r>
            <a:endParaRPr lang="it-IT" sz="2400" dirty="0">
              <a:latin typeface="Arial Black" panose="020B0A04020102020204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FAE0DA-C0AE-E3E8-2524-F7EB50FB6491}"/>
              </a:ext>
            </a:extLst>
          </p:cNvPr>
          <p:cNvSpPr txBox="1"/>
          <p:nvPr/>
        </p:nvSpPr>
        <p:spPr>
          <a:xfrm>
            <a:off x="2148347" y="1788026"/>
            <a:ext cx="245262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 err="1">
                <a:ea typeface="+mn-lt"/>
                <a:cs typeface="+mn-lt"/>
              </a:rPr>
              <a:t>Insufficient</a:t>
            </a:r>
            <a:r>
              <a:rPr lang="it-IT" sz="2000" b="1" dirty="0">
                <a:ea typeface="+mn-lt"/>
                <a:cs typeface="+mn-lt"/>
              </a:rPr>
              <a:t> Slack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E3CE815-FC2D-1108-055A-B5DC25EDF986}"/>
              </a:ext>
            </a:extLst>
          </p:cNvPr>
          <p:cNvSpPr txBox="1"/>
          <p:nvPr/>
        </p:nvSpPr>
        <p:spPr>
          <a:xfrm>
            <a:off x="7814355" y="1788026"/>
            <a:ext cx="245262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 err="1">
                <a:ea typeface="+mn-lt"/>
                <a:cs typeface="+mn-lt"/>
              </a:rPr>
              <a:t>Sufficient</a:t>
            </a:r>
            <a:r>
              <a:rPr lang="it-IT" sz="2000" b="1" dirty="0">
                <a:ea typeface="+mn-lt"/>
                <a:cs typeface="+mn-lt"/>
              </a:rPr>
              <a:t> Slack</a:t>
            </a:r>
          </a:p>
        </p:txBody>
      </p:sp>
      <p:pic>
        <p:nvPicPr>
          <p:cNvPr id="21" name="Immagine 20" descr="Immagine che contiene orologio, cerchio&#10;&#10;Descrizione generata automaticamente">
            <a:extLst>
              <a:ext uri="{FF2B5EF4-FFF2-40B4-BE49-F238E27FC236}">
                <a16:creationId xmlns:a16="http://schemas.microsoft.com/office/drawing/2014/main" id="{02D5CDBC-1424-E911-3395-39486CCF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21" y="2607311"/>
            <a:ext cx="6335769" cy="2594807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17B988B-4549-057B-C56A-1C45B1B53619}"/>
              </a:ext>
            </a:extLst>
          </p:cNvPr>
          <p:cNvSpPr txBox="1"/>
          <p:nvPr/>
        </p:nvSpPr>
        <p:spPr>
          <a:xfrm>
            <a:off x="2025448" y="4050891"/>
            <a:ext cx="20549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unreachable</a:t>
            </a:r>
            <a:endParaRPr lang="it-IT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  <a:p>
            <a:r>
              <a:rPr lang="it-IT" dirty="0" err="1">
                <a:solidFill>
                  <a:srgbClr val="000000"/>
                </a:solidFill>
                <a:ea typeface="微软雅黑"/>
                <a:cs typeface="Posterama" panose="020B0504020200020000" pitchFamily="34" charset="0"/>
              </a:rPr>
              <a:t>node</a:t>
            </a:r>
            <a:endParaRPr lang="it-IT" dirty="0">
              <a:solidFill>
                <a:srgbClr val="000000"/>
              </a:solidFill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69482DD-5D43-E970-1B57-43D63462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455" y="4562490"/>
            <a:ext cx="3051404" cy="2189773"/>
          </a:xfrm>
          <a:prstGeom prst="rect">
            <a:avLst/>
          </a:prstGeom>
        </p:spPr>
      </p:pic>
      <p:pic>
        <p:nvPicPr>
          <p:cNvPr id="26" name="Immagine 25" descr="Immagine che contiene schermata, Accessorio di moda, arte, spilla da balia&#10;&#10;Descrizione generata automaticamente">
            <a:extLst>
              <a:ext uri="{FF2B5EF4-FFF2-40B4-BE49-F238E27FC236}">
                <a16:creationId xmlns:a16="http://schemas.microsoft.com/office/drawing/2014/main" id="{2106B41D-34FE-3DAD-ADB3-EC5CEFE44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768" y="2188136"/>
            <a:ext cx="5680999" cy="2151600"/>
          </a:xfrm>
          <a:prstGeom prst="rect">
            <a:avLst/>
          </a:prstGeom>
        </p:spPr>
      </p:pic>
      <p:pic>
        <p:nvPicPr>
          <p:cNvPr id="27" name="Immagine 26" descr="Immagine che contiene nero, schermata, oscurità, design&#10;&#10;Descrizione generata automaticamente">
            <a:extLst>
              <a:ext uri="{FF2B5EF4-FFF2-40B4-BE49-F238E27FC236}">
                <a16:creationId xmlns:a16="http://schemas.microsoft.com/office/drawing/2014/main" id="{40D839D8-1668-D9EE-AD65-C0F4D1D7C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94231">
            <a:off x="9670679" y="4476073"/>
            <a:ext cx="418995" cy="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7632440" cy="1115434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/>
              <a:t>MILP </a:t>
            </a:r>
            <a:r>
              <a:rPr lang="it-IT">
                <a:latin typeface="Arial Black"/>
              </a:rPr>
              <a:t>–</a:t>
            </a:r>
            <a:r>
              <a:rPr lang="it-IT"/>
              <a:t> </a:t>
            </a:r>
            <a:r>
              <a:rPr lang="it-IT" err="1"/>
              <a:t>Formulation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altLang="zh-CN"/>
              <a:t>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8F9B2F-6CED-B2B3-8FC8-5EE6F4DF2736}"/>
              </a:ext>
            </a:extLst>
          </p:cNvPr>
          <p:cNvSpPr txBox="1"/>
          <p:nvPr/>
        </p:nvSpPr>
        <p:spPr>
          <a:xfrm>
            <a:off x="587829" y="1326361"/>
            <a:ext cx="946124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Objective</a:t>
            </a:r>
            <a:r>
              <a:rPr lang="it-IT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it-IT" sz="2400" b="1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Function</a:t>
            </a:r>
            <a:endParaRPr lang="it-IT" sz="2400" b="1">
              <a:latin typeface="Arial Black" panose="020B0A04020102020204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dirty="0"/>
              <a:t>The min-cost parallel drone scheduling vehicle routing problem </a:t>
            </a:r>
            <a:endParaRPr lang="it-IT" dirty="0"/>
          </a:p>
        </p:txBody>
      </p:sp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2DC28B0-0099-14B0-B207-FEF9254D9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94" y="2624174"/>
            <a:ext cx="9765211" cy="160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9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71FF7-88EF-BF94-1E30-B17CE676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rial Black"/>
              </a:rPr>
              <a:t>MILP</a:t>
            </a:r>
            <a:r>
              <a:rPr lang="it-IT"/>
              <a:t> </a:t>
            </a:r>
            <a:r>
              <a:rPr lang="it-IT">
                <a:latin typeface="Arial Black"/>
              </a:rPr>
              <a:t>– </a:t>
            </a:r>
            <a:r>
              <a:rPr lang="it-IT" err="1">
                <a:latin typeface="Arial Black"/>
              </a:rPr>
              <a:t>Formulation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874A34D-4B84-0052-4399-B5377288CF9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it-IT" altLang="zh-CN" smtClean="0"/>
              <a:pPr rtl="0"/>
              <a:t>6</a:t>
            </a:fld>
            <a:endParaRPr lang="it-IT" altLang="zh-CN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17FA4A-34C4-07E2-9679-21DE2ADAD2D9}"/>
              </a:ext>
            </a:extLst>
          </p:cNvPr>
          <p:cNvSpPr txBox="1"/>
          <p:nvPr/>
        </p:nvSpPr>
        <p:spPr>
          <a:xfrm>
            <a:off x="587829" y="1326361"/>
            <a:ext cx="946124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Constraints</a:t>
            </a:r>
            <a:r>
              <a:rPr lang="it-IT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- 1</a:t>
            </a: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6ED8E87-8820-6151-37E8-7C746EB66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86" y="1875815"/>
            <a:ext cx="4535952" cy="42543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FAC6F1-D171-FB36-B5A4-50EC0E8F44B3}"/>
              </a:ext>
            </a:extLst>
          </p:cNvPr>
          <p:cNvSpPr txBox="1"/>
          <p:nvPr/>
        </p:nvSpPr>
        <p:spPr>
          <a:xfrm>
            <a:off x="851989" y="2013109"/>
            <a:ext cx="10027920" cy="5048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 dirty="0">
                <a:ea typeface="微软雅黑"/>
                <a:cs typeface="Posterama"/>
              </a:rPr>
              <a:t>(1)                                → </a:t>
            </a:r>
            <a:r>
              <a:rPr lang="it-IT" sz="2400" dirty="0" err="1">
                <a:ea typeface="微软雅黑"/>
                <a:cs typeface="Posterama"/>
              </a:rPr>
              <a:t>available</a:t>
            </a:r>
            <a:r>
              <a:rPr lang="it-IT" sz="2400" dirty="0">
                <a:ea typeface="微软雅黑"/>
                <a:cs typeface="Posterama"/>
              </a:rPr>
              <a:t> trucks</a:t>
            </a:r>
            <a:endParaRPr lang="it-IT" sz="2400" dirty="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E97BF0-1696-A273-04AE-5155A41FC3B9}"/>
              </a:ext>
            </a:extLst>
          </p:cNvPr>
          <p:cNvSpPr txBox="1"/>
          <p:nvPr/>
        </p:nvSpPr>
        <p:spPr>
          <a:xfrm>
            <a:off x="851989" y="2856389"/>
            <a:ext cx="10027920" cy="50276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 dirty="0">
                <a:ea typeface="微软雅黑"/>
                <a:cs typeface="Posterama"/>
              </a:rPr>
              <a:t>(2)                                                     → flow </a:t>
            </a:r>
            <a:r>
              <a:rPr lang="it-IT" sz="2400" dirty="0" err="1">
                <a:ea typeface="微软雅黑"/>
                <a:cs typeface="Posterama"/>
              </a:rPr>
              <a:t>conservation</a:t>
            </a:r>
            <a:endParaRPr lang="it-IT" sz="2400" dirty="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3BFAF76-E15C-29CE-1D45-D712FC7A7ED5}"/>
              </a:ext>
            </a:extLst>
          </p:cNvPr>
          <p:cNvSpPr txBox="1"/>
          <p:nvPr/>
        </p:nvSpPr>
        <p:spPr>
          <a:xfrm>
            <a:off x="851989" y="3996400"/>
            <a:ext cx="11204537" cy="50276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 dirty="0">
                <a:ea typeface="微软雅黑"/>
                <a:cs typeface="Posterama"/>
              </a:rPr>
              <a:t>(3)                  → free customers  </a:t>
            </a:r>
            <a:endParaRPr lang="it-IT" sz="2400" dirty="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224AF3-493C-5449-3559-24569763F33D}"/>
              </a:ext>
            </a:extLst>
          </p:cNvPr>
          <p:cNvSpPr txBox="1"/>
          <p:nvPr/>
        </p:nvSpPr>
        <p:spPr>
          <a:xfrm>
            <a:off x="851989" y="5061109"/>
            <a:ext cx="10027920" cy="5048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 dirty="0">
                <a:ea typeface="微软雅黑"/>
                <a:cs typeface="Posterama"/>
              </a:rPr>
              <a:t>(4)                  → truck-</a:t>
            </a:r>
            <a:r>
              <a:rPr lang="it-IT" sz="2400" dirty="0" err="1">
                <a:ea typeface="微软雅黑"/>
                <a:cs typeface="Posterama"/>
              </a:rPr>
              <a:t>only</a:t>
            </a:r>
            <a:r>
              <a:rPr lang="it-IT" sz="2400" dirty="0">
                <a:ea typeface="微软雅黑"/>
                <a:cs typeface="Posterama"/>
              </a:rPr>
              <a:t> customers</a:t>
            </a:r>
            <a:endParaRPr lang="it-IT" sz="2400" dirty="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5ADD17E9-BD12-1E33-B414-91A036CEF86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52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71FF7-88EF-BF94-1E30-B17CE676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rial Black"/>
              </a:rPr>
              <a:t>MILP</a:t>
            </a:r>
            <a:r>
              <a:rPr lang="it-IT"/>
              <a:t> </a:t>
            </a:r>
            <a:r>
              <a:rPr lang="it-IT">
                <a:latin typeface="Arial Black"/>
              </a:rPr>
              <a:t>– </a:t>
            </a:r>
            <a:r>
              <a:rPr lang="it-IT" err="1">
                <a:latin typeface="Arial Black"/>
              </a:rPr>
              <a:t>Formulation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874A34D-4B84-0052-4399-B5377288CF9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it-IT" altLang="zh-CN" smtClean="0"/>
              <a:pPr rtl="0"/>
              <a:t>7</a:t>
            </a:fld>
            <a:endParaRPr lang="it-IT" altLang="zh-CN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17FA4A-34C4-07E2-9679-21DE2ADAD2D9}"/>
              </a:ext>
            </a:extLst>
          </p:cNvPr>
          <p:cNvSpPr txBox="1"/>
          <p:nvPr/>
        </p:nvSpPr>
        <p:spPr>
          <a:xfrm>
            <a:off x="587829" y="1326361"/>
            <a:ext cx="946124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Constraints</a:t>
            </a:r>
            <a:r>
              <a:rPr lang="it-IT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- 2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12E5DA1-C20F-4333-6D36-C6780FB9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55" y="2761376"/>
            <a:ext cx="9207690" cy="8632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CEF64E-C873-955D-2F70-4C6B36E746BE}"/>
              </a:ext>
            </a:extLst>
          </p:cNvPr>
          <p:cNvSpPr txBox="1"/>
          <p:nvPr/>
        </p:nvSpPr>
        <p:spPr>
          <a:xfrm>
            <a:off x="924560" y="2886033"/>
            <a:ext cx="10027920" cy="504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it-IT" sz="2400">
                <a:ea typeface="微软雅黑"/>
                <a:cs typeface="Posterama" panose="020B0504020200020000" pitchFamily="34" charset="0"/>
              </a:rPr>
              <a:t>(5)</a:t>
            </a:r>
          </a:p>
        </p:txBody>
      </p:sp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5617320D-D9EB-0C5D-A558-0EF2ED3B500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280FFC3-DF8E-72D6-BC28-DF83289441B0}"/>
              </a:ext>
            </a:extLst>
          </p:cNvPr>
          <p:cNvSpPr txBox="1"/>
          <p:nvPr/>
        </p:nvSpPr>
        <p:spPr>
          <a:xfrm>
            <a:off x="1492155" y="4362590"/>
            <a:ext cx="9775285" cy="5048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a typeface="微软雅黑"/>
                <a:cs typeface="Posterama"/>
                <a:hlinkClick r:id="rId3"/>
              </a:rPr>
              <a:t>Miller-Tucker-</a:t>
            </a:r>
            <a:r>
              <a:rPr lang="en-US" sz="2400" dirty="0" err="1">
                <a:ea typeface="微软雅黑"/>
                <a:cs typeface="Posterama"/>
                <a:hlinkClick r:id="rId3"/>
              </a:rPr>
              <a:t>Zemlin</a:t>
            </a:r>
            <a:r>
              <a:rPr lang="en-US" sz="2400" dirty="0">
                <a:ea typeface="微软雅黑"/>
                <a:cs typeface="Posterama"/>
              </a:rPr>
              <a:t> subtour elimination and capacity constraints</a:t>
            </a:r>
            <a:endParaRPr lang="it-IT" sz="2400" dirty="0">
              <a:ea typeface="微软雅黑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199632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71FF7-88EF-BF94-1E30-B17CE676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rial Black"/>
              </a:rPr>
              <a:t>MILP</a:t>
            </a:r>
            <a:r>
              <a:rPr lang="it-IT"/>
              <a:t> </a:t>
            </a:r>
            <a:r>
              <a:rPr lang="it-IT">
                <a:latin typeface="Arial Black"/>
              </a:rPr>
              <a:t>– </a:t>
            </a:r>
            <a:r>
              <a:rPr lang="it-IT" err="1">
                <a:latin typeface="Arial Black"/>
              </a:rPr>
              <a:t>Formulation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874A34D-4B84-0052-4399-B5377288CF9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it-IT" altLang="zh-CN" smtClean="0"/>
              <a:pPr rtl="0"/>
              <a:t>8</a:t>
            </a:fld>
            <a:endParaRPr lang="it-IT" altLang="zh-CN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17FA4A-34C4-07E2-9679-21DE2ADAD2D9}"/>
              </a:ext>
            </a:extLst>
          </p:cNvPr>
          <p:cNvSpPr txBox="1"/>
          <p:nvPr/>
        </p:nvSpPr>
        <p:spPr>
          <a:xfrm>
            <a:off x="587829" y="1326361"/>
            <a:ext cx="946124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 err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Constraints</a:t>
            </a:r>
            <a:r>
              <a:rPr lang="it-IT" sz="2400" b="1"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 - 3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FAC6F1-D171-FB36-B5A4-50EC0E8F44B3}"/>
              </a:ext>
            </a:extLst>
          </p:cNvPr>
          <p:cNvSpPr txBox="1"/>
          <p:nvPr/>
        </p:nvSpPr>
        <p:spPr>
          <a:xfrm>
            <a:off x="853440" y="2239621"/>
            <a:ext cx="10027920" cy="5048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 dirty="0">
                <a:ea typeface="微软雅黑"/>
                <a:cs typeface="Posterama"/>
              </a:rPr>
              <a:t>(6)                   → drone time </a:t>
            </a:r>
            <a:r>
              <a:rPr lang="it-IT" sz="2400" dirty="0" err="1">
                <a:ea typeface="微软雅黑"/>
                <a:cs typeface="Posterama"/>
              </a:rPr>
              <a:t>limit</a:t>
            </a:r>
            <a:endParaRPr lang="it-IT" sz="2400" dirty="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E97BF0-1696-A273-04AE-5155A41FC3B9}"/>
              </a:ext>
            </a:extLst>
          </p:cNvPr>
          <p:cNvSpPr txBox="1"/>
          <p:nvPr/>
        </p:nvSpPr>
        <p:spPr>
          <a:xfrm>
            <a:off x="853440" y="3200763"/>
            <a:ext cx="10027920" cy="5048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>
                <a:ea typeface="微软雅黑"/>
                <a:cs typeface="Posterama"/>
              </a:rPr>
              <a:t>(7)    </a:t>
            </a:r>
            <a:endParaRPr lang="it-IT" sz="240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3BFAF76-E15C-29CE-1D45-D712FC7A7ED5}"/>
              </a:ext>
            </a:extLst>
          </p:cNvPr>
          <p:cNvSpPr txBox="1"/>
          <p:nvPr/>
        </p:nvSpPr>
        <p:spPr>
          <a:xfrm>
            <a:off x="853440" y="4383381"/>
            <a:ext cx="10027920" cy="504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it-IT" sz="2400">
                <a:ea typeface="微软雅黑"/>
                <a:cs typeface="Posterama" panose="020B0504020200020000" pitchFamily="34" charset="0"/>
              </a:rPr>
              <a:t>(8)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224AF3-493C-5449-3559-24569763F33D}"/>
              </a:ext>
            </a:extLst>
          </p:cNvPr>
          <p:cNvSpPr txBox="1"/>
          <p:nvPr/>
        </p:nvSpPr>
        <p:spPr>
          <a:xfrm>
            <a:off x="853440" y="5053941"/>
            <a:ext cx="10027920" cy="504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it-IT" sz="2400">
                <a:ea typeface="微软雅黑"/>
                <a:cs typeface="Posterama" panose="020B0504020200020000" pitchFamily="34" charset="0"/>
              </a:rPr>
              <a:t>(9)</a:t>
            </a:r>
          </a:p>
        </p:txBody>
      </p:sp>
      <p:pic>
        <p:nvPicPr>
          <p:cNvPr id="16" name="Immagine 1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442BE7D-4174-557B-5A65-AADA6C2D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70101"/>
            <a:ext cx="5122935" cy="3330708"/>
          </a:xfrm>
          <a:prstGeom prst="rect">
            <a:avLst/>
          </a:prstGeom>
        </p:spPr>
      </p:pic>
      <p:sp>
        <p:nvSpPr>
          <p:cNvPr id="19" name="Segnaposto piè di pagina 3">
            <a:extLst>
              <a:ext uri="{FF2B5EF4-FFF2-40B4-BE49-F238E27FC236}">
                <a16:creationId xmlns:a16="http://schemas.microsoft.com/office/drawing/2014/main" id="{5AF619B6-C446-6F7F-05C1-B1ABC1E87EC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sp>
        <p:nvSpPr>
          <p:cNvPr id="4" name="Doppia parentesi graffa 3">
            <a:extLst>
              <a:ext uri="{FF2B5EF4-FFF2-40B4-BE49-F238E27FC236}">
                <a16:creationId xmlns:a16="http://schemas.microsoft.com/office/drawing/2014/main" id="{23F8B91C-7795-2F28-A086-C2ADE7F570C2}"/>
              </a:ext>
            </a:extLst>
          </p:cNvPr>
          <p:cNvSpPr/>
          <p:nvPr/>
        </p:nvSpPr>
        <p:spPr>
          <a:xfrm>
            <a:off x="6412955" y="3117585"/>
            <a:ext cx="376548" cy="2552095"/>
          </a:xfrm>
          <a:prstGeom prst="rightBrace">
            <a:avLst>
              <a:gd name="adj1" fmla="val 58656"/>
              <a:gd name="adj2" fmla="val 515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1515FC-EE93-B1B3-C447-41BA5500AF50}"/>
              </a:ext>
            </a:extLst>
          </p:cNvPr>
          <p:cNvSpPr txBox="1"/>
          <p:nvPr/>
        </p:nvSpPr>
        <p:spPr>
          <a:xfrm>
            <a:off x="7003142" y="4177440"/>
            <a:ext cx="32354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badi"/>
                <a:ea typeface="微软雅黑"/>
                <a:cs typeface="Posterama"/>
              </a:rPr>
              <a:t>→ truck time </a:t>
            </a:r>
            <a:r>
              <a:rPr lang="it-IT" sz="2400" dirty="0" err="1">
                <a:latin typeface="Abadi"/>
                <a:ea typeface="微软雅黑"/>
                <a:cs typeface="Posterama"/>
              </a:rPr>
              <a:t>limit</a:t>
            </a:r>
            <a:endParaRPr lang="it-IT" sz="2400" dirty="0">
              <a:solidFill>
                <a:prstClr val="white"/>
              </a:solidFill>
              <a:latin typeface="Abadi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5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71FF7-88EF-BF94-1E30-B17CE676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rial Black"/>
              </a:rPr>
              <a:t>MILP</a:t>
            </a:r>
            <a:r>
              <a:rPr lang="it-IT"/>
              <a:t> </a:t>
            </a:r>
            <a:r>
              <a:rPr lang="it-IT">
                <a:latin typeface="Arial Black"/>
              </a:rPr>
              <a:t>– </a:t>
            </a:r>
            <a:r>
              <a:rPr lang="it-IT" err="1">
                <a:latin typeface="Arial Black"/>
              </a:rPr>
              <a:t>Formulation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874A34D-4B84-0052-4399-B5377288CF9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it-IT" altLang="zh-CN" smtClean="0"/>
              <a:pPr rtl="0"/>
              <a:t>9</a:t>
            </a:fld>
            <a:endParaRPr lang="it-IT" altLang="zh-CN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17FA4A-34C4-07E2-9679-21DE2ADAD2D9}"/>
              </a:ext>
            </a:extLst>
          </p:cNvPr>
          <p:cNvSpPr txBox="1"/>
          <p:nvPr/>
        </p:nvSpPr>
        <p:spPr>
          <a:xfrm>
            <a:off x="587829" y="1326361"/>
            <a:ext cx="9461241" cy="46166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400" b="1" err="1">
                <a:latin typeface="Arial Black"/>
                <a:ea typeface="微软雅黑"/>
                <a:cs typeface="Posterama"/>
              </a:rPr>
              <a:t>Constraints</a:t>
            </a:r>
            <a:r>
              <a:rPr lang="it-IT" sz="2400" b="1">
                <a:latin typeface="Arial Black"/>
                <a:ea typeface="微软雅黑"/>
                <a:cs typeface="Posterama"/>
              </a:rPr>
              <a:t> - 4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FAC6F1-D171-FB36-B5A4-50EC0E8F44B3}"/>
              </a:ext>
            </a:extLst>
          </p:cNvPr>
          <p:cNvSpPr txBox="1"/>
          <p:nvPr/>
        </p:nvSpPr>
        <p:spPr>
          <a:xfrm>
            <a:off x="853440" y="2249453"/>
            <a:ext cx="10027920" cy="5048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it-IT" sz="2400">
                <a:ea typeface="微软雅黑"/>
                <a:cs typeface="Posterama"/>
              </a:rPr>
              <a:t>(10)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E97BF0-1696-A273-04AE-5155A41FC3B9}"/>
              </a:ext>
            </a:extLst>
          </p:cNvPr>
          <p:cNvSpPr txBox="1"/>
          <p:nvPr/>
        </p:nvSpPr>
        <p:spPr>
          <a:xfrm>
            <a:off x="853440" y="3210595"/>
            <a:ext cx="10027920" cy="5048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>
                <a:ea typeface="微软雅黑"/>
                <a:cs typeface="Posterama"/>
              </a:rPr>
              <a:t>(11)</a:t>
            </a:r>
            <a:endParaRPr lang="it-IT" sz="240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3BFAF76-E15C-29CE-1D45-D712FC7A7ED5}"/>
              </a:ext>
            </a:extLst>
          </p:cNvPr>
          <p:cNvSpPr txBox="1"/>
          <p:nvPr/>
        </p:nvSpPr>
        <p:spPr>
          <a:xfrm>
            <a:off x="853440" y="4127742"/>
            <a:ext cx="10027920" cy="5048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it-IT" sz="2400">
                <a:ea typeface="微软雅黑"/>
                <a:cs typeface="Posterama"/>
              </a:rPr>
              <a:t>(12)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224AF3-493C-5449-3559-24569763F33D}"/>
              </a:ext>
            </a:extLst>
          </p:cNvPr>
          <p:cNvSpPr txBox="1"/>
          <p:nvPr/>
        </p:nvSpPr>
        <p:spPr>
          <a:xfrm>
            <a:off x="853440" y="5034277"/>
            <a:ext cx="10027920" cy="5048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it-IT" sz="2400">
                <a:ea typeface="微软雅黑"/>
                <a:cs typeface="Posterama"/>
              </a:rPr>
              <a:t>(13)</a:t>
            </a:r>
          </a:p>
        </p:txBody>
      </p:sp>
      <p:sp>
        <p:nvSpPr>
          <p:cNvPr id="19" name="Segnaposto piè di pagina 3">
            <a:extLst>
              <a:ext uri="{FF2B5EF4-FFF2-40B4-BE49-F238E27FC236}">
                <a16:creationId xmlns:a16="http://schemas.microsoft.com/office/drawing/2014/main" id="{5AF619B6-C446-6F7F-05C1-B1ABC1E87EC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530967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/>
              <a:t>The min-cost parallel drone scheduling vehicle routing problem </a:t>
            </a:r>
            <a:endParaRPr lang="it-IT"/>
          </a:p>
        </p:txBody>
      </p:sp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9675CC4-DF05-7B07-4046-C6E67E88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40" y="2237926"/>
            <a:ext cx="4376242" cy="3364579"/>
          </a:xfrm>
          <a:prstGeom prst="rect">
            <a:avLst/>
          </a:prstGeom>
        </p:spPr>
      </p:pic>
      <p:sp>
        <p:nvSpPr>
          <p:cNvPr id="6" name="Doppia parentesi graffa 3">
            <a:extLst>
              <a:ext uri="{FF2B5EF4-FFF2-40B4-BE49-F238E27FC236}">
                <a16:creationId xmlns:a16="http://schemas.microsoft.com/office/drawing/2014/main" id="{06F95503-88E5-435B-6ED6-518FC9508B12}"/>
              </a:ext>
            </a:extLst>
          </p:cNvPr>
          <p:cNvSpPr/>
          <p:nvPr/>
        </p:nvSpPr>
        <p:spPr>
          <a:xfrm>
            <a:off x="5958351" y="2243311"/>
            <a:ext cx="528347" cy="3347712"/>
          </a:xfrm>
          <a:prstGeom prst="rightBrace">
            <a:avLst>
              <a:gd name="adj1" fmla="val 5156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5E8CB78-0772-F5B9-9BC9-14D53D5C94E8}"/>
              </a:ext>
            </a:extLst>
          </p:cNvPr>
          <p:cNvSpPr txBox="1"/>
          <p:nvPr/>
        </p:nvSpPr>
        <p:spPr>
          <a:xfrm>
            <a:off x="6751988" y="3671260"/>
            <a:ext cx="39309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  <a:latin typeface="Abadi"/>
                <a:ea typeface="微软雅黑"/>
                <a:cs typeface="Posterama"/>
              </a:rPr>
              <a:t>→ </a:t>
            </a:r>
            <a:r>
              <a:rPr lang="it-IT" sz="2400" dirty="0" err="1">
                <a:solidFill>
                  <a:srgbClr val="000000"/>
                </a:solidFill>
                <a:latin typeface="Abadi"/>
                <a:ea typeface="微软雅黑"/>
                <a:cs typeface="Posterama"/>
              </a:rPr>
              <a:t>variables</a:t>
            </a:r>
            <a:r>
              <a:rPr lang="it-IT" sz="2400" dirty="0">
                <a:solidFill>
                  <a:srgbClr val="000000"/>
                </a:solidFill>
                <a:latin typeface="Abadi"/>
                <a:ea typeface="微软雅黑"/>
                <a:cs typeface="Posterama"/>
              </a:rPr>
              <a:t> domains</a:t>
            </a:r>
            <a:endParaRPr lang="it-IT" sz="2400" dirty="0">
              <a:solidFill>
                <a:srgbClr val="000000"/>
              </a:solidFill>
              <a:latin typeface="Abadi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5699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7976_TF00951641_Win32" id="{A6CACE89-51DA-4FC9-BAD7-6E8FAAE825A9}" vid="{D890A063-1059-4805-BE06-CFCC475B43F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948FEEB992244A8F9CA1167ED10A26" ma:contentTypeVersion="11" ma:contentTypeDescription="Creare un nuovo documento." ma:contentTypeScope="" ma:versionID="0c55da5db3cf2c94aa042a3286f6b9f2">
  <xsd:schema xmlns:xsd="http://www.w3.org/2001/XMLSchema" xmlns:xs="http://www.w3.org/2001/XMLSchema" xmlns:p="http://schemas.microsoft.com/office/2006/metadata/properties" xmlns:ns3="d6d2085b-9fe5-4148-9652-8a04216c8258" xmlns:ns4="3d1a57f5-927b-48d3-9ef6-38923fb14620" targetNamespace="http://schemas.microsoft.com/office/2006/metadata/properties" ma:root="true" ma:fieldsID="69fd1da2d2fd22e278b3014298b8ad48" ns3:_="" ns4:_="">
    <xsd:import namespace="d6d2085b-9fe5-4148-9652-8a04216c8258"/>
    <xsd:import namespace="3d1a57f5-927b-48d3-9ef6-38923fb1462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2085b-9fe5-4148-9652-8a04216c82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1a57f5-927b-48d3-9ef6-38923fb146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d1a57f5-927b-48d3-9ef6-38923fb14620" xsi:nil="true"/>
  </documentManagement>
</p:properties>
</file>

<file path=customXml/itemProps1.xml><?xml version="1.0" encoding="utf-8"?>
<ds:datastoreItem xmlns:ds="http://schemas.openxmlformats.org/officeDocument/2006/customXml" ds:itemID="{EA9F4833-E42E-47B1-8A4C-4151EA5773C6}">
  <ds:schemaRefs>
    <ds:schemaRef ds:uri="3d1a57f5-927b-48d3-9ef6-38923fb14620"/>
    <ds:schemaRef ds:uri="d6d2085b-9fe5-4148-9652-8a04216c82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3d1a57f5-927b-48d3-9ef6-38923fb14620"/>
    <ds:schemaRef ds:uri="http://purl.org/dc/dcmitype/"/>
    <ds:schemaRef ds:uri="http://schemas.microsoft.com/office/2006/documentManagement/types"/>
    <ds:schemaRef ds:uri="d6d2085b-9fe5-4148-9652-8a04216c8258"/>
    <ds:schemaRef ds:uri="http://schemas.microsoft.com/office/2006/metadata/properties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Presentazione esagonale semplice</Template>
  <TotalTime>72</TotalTime>
  <Words>3524</Words>
  <Application>Microsoft Office PowerPoint</Application>
  <PresentationFormat>Widescreen</PresentationFormat>
  <Paragraphs>1042</Paragraphs>
  <Slides>49</Slides>
  <Notes>41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0" baseType="lpstr">
      <vt:lpstr>Personalizzato​</vt:lpstr>
      <vt:lpstr>The min-cost parallel drone scheduling vehicle routing problem </vt:lpstr>
      <vt:lpstr>PDSVRP</vt:lpstr>
      <vt:lpstr>MILP – Parameters</vt:lpstr>
      <vt:lpstr>MILP – Decision Variables</vt:lpstr>
      <vt:lpstr>MILP – Formulation</vt:lpstr>
      <vt:lpstr>MILP – Formulation</vt:lpstr>
      <vt:lpstr>MILP – Formulation</vt:lpstr>
      <vt:lpstr>MILP – Formulation</vt:lpstr>
      <vt:lpstr>MILP – Formulation</vt:lpstr>
      <vt:lpstr>Presentazione standard di PowerPoint</vt:lpstr>
      <vt:lpstr>Presentazione standard di PowerPoint</vt:lpstr>
      <vt:lpstr>Presentazione standard di PowerPoint</vt:lpstr>
      <vt:lpstr>Ruin &amp; Reconstruct (         )</vt:lpstr>
      <vt:lpstr>         – Ruin phase</vt:lpstr>
      <vt:lpstr>     – Sweep removal </vt:lpstr>
      <vt:lpstr>     – Random removal </vt:lpstr>
      <vt:lpstr>     – String removal </vt:lpstr>
      <vt:lpstr>Presentazione standard di PowerPoint</vt:lpstr>
      <vt:lpstr>    – Absent customers sorting</vt:lpstr>
      <vt:lpstr>SISSRs – Initial solution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SISSRs  – Perturbation</vt:lpstr>
      <vt:lpstr>Presentazione standard di PowerPoint</vt:lpstr>
      <vt:lpstr>Experiments</vt:lpstr>
      <vt:lpstr>Experiments</vt:lpstr>
      <vt:lpstr>Experiments</vt:lpstr>
      <vt:lpstr>Experiments – Impact of components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Experiments – Scalability test</vt:lpstr>
      <vt:lpstr>Presentazione standard di PowerPoint</vt:lpstr>
      <vt:lpstr>Experiments – Min time variant</vt:lpstr>
      <vt:lpstr>Grazie</vt:lpstr>
      <vt:lpstr>MILP – Formulation</vt:lpstr>
      <vt:lpstr>String removal l and k_s analysis</vt:lpstr>
      <vt:lpstr>Slack induction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min-cost parallel drone scheduling vehicle routing problem </dc:title>
  <dc:creator>PELLIZZARO FEDERICO [IN2000196]</dc:creator>
  <cp:lastModifiedBy>PELLIZZARO FEDERICO [IN2000196]</cp:lastModifiedBy>
  <cp:revision>2</cp:revision>
  <dcterms:created xsi:type="dcterms:W3CDTF">2024-06-11T15:38:28Z</dcterms:created>
  <dcterms:modified xsi:type="dcterms:W3CDTF">2024-06-22T14:16:42Z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0x010100A3948FEEB992244A8F9CA1167ED10A26</vt:lpwstr>
  </property>
</Properties>
</file>